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44"/>
  </p:notesMasterIdLst>
  <p:handoutMasterIdLst>
    <p:handoutMasterId r:id="rId45"/>
  </p:handoutMasterIdLst>
  <p:sldIdLst>
    <p:sldId id="293" r:id="rId8"/>
    <p:sldId id="294" r:id="rId9"/>
    <p:sldId id="258" r:id="rId10"/>
    <p:sldId id="257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0" r:id="rId19"/>
    <p:sldId id="323" r:id="rId20"/>
    <p:sldId id="271" r:id="rId21"/>
    <p:sldId id="267" r:id="rId22"/>
    <p:sldId id="269" r:id="rId23"/>
    <p:sldId id="275" r:id="rId24"/>
    <p:sldId id="276" r:id="rId25"/>
    <p:sldId id="283" r:id="rId26"/>
    <p:sldId id="288" r:id="rId27"/>
    <p:sldId id="298" r:id="rId28"/>
    <p:sldId id="285" r:id="rId29"/>
    <p:sldId id="297" r:id="rId30"/>
    <p:sldId id="304" r:id="rId31"/>
    <p:sldId id="316" r:id="rId32"/>
    <p:sldId id="278" r:id="rId33"/>
    <p:sldId id="311" r:id="rId34"/>
    <p:sldId id="300" r:id="rId35"/>
    <p:sldId id="312" r:id="rId36"/>
    <p:sldId id="313" r:id="rId37"/>
    <p:sldId id="305" r:id="rId38"/>
    <p:sldId id="306" r:id="rId39"/>
    <p:sldId id="310" r:id="rId40"/>
    <p:sldId id="324" r:id="rId41"/>
    <p:sldId id="274" r:id="rId42"/>
    <p:sldId id="29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othy MacDonald" initials="TM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877"/>
    <a:srgbClr val="8F94C9"/>
    <a:srgbClr val="474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74" autoAdjust="0"/>
  </p:normalViewPr>
  <p:slideViewPr>
    <p:cSldViewPr snapToGrid="0" snapToObjects="1">
      <p:cViewPr>
        <p:scale>
          <a:sx n="80" d="100"/>
          <a:sy n="80" d="100"/>
        </p:scale>
        <p:origin x="-1616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B21F2-8B0A-1F4E-9768-F3D07FEDF7DA}" type="datetimeFigureOut">
              <a:rPr lang="en-US" smtClean="0"/>
              <a:t>6/6/16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94502-904D-9947-BBC8-D99CE88FCE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30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256FD-4780-44E4-8206-7BC9F4BB8000}" type="datetimeFigureOut">
              <a:rPr lang="en-US" smtClean="0"/>
              <a:t>6/6/16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25EE8-9372-4409-B8D9-EDEB41108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6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Bourne, et al; Patient Satisfaction after Total Knee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Arthroplasty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Who is Satisfied and Who is Not? Clinical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Orthopaedics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Related Research; 2010, 468: 57-63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25EE8-9372-4409-B8D9-EDEB411082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25EE8-9372-4409-B8D9-EDEB411082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25EE8-9372-4409-B8D9-EDEB411082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3363"/>
            <a:ext cx="7800109" cy="22051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508000" dist="38100" dir="2700000" algn="tl" rotWithShape="0">
                    <a:srgbClr val="000000"/>
                  </a:outerShdw>
                </a:effectLst>
                <a:latin typeface=""/>
              </a:defRPr>
            </a:lvl1pPr>
          </a:lstStyle>
          <a:p>
            <a:r>
              <a:rPr lang="en-US" dirty="0" smtClean="0"/>
              <a:t>Section Name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6273" y="4566265"/>
            <a:ext cx="3452092" cy="1752600"/>
          </a:xfrm>
          <a:prstGeom prst="rect">
            <a:avLst/>
          </a:prstGeom>
        </p:spPr>
        <p:txBody>
          <a:bodyPr lIns="0" tIns="0" rIns="0" bIns="0"/>
          <a:lstStyle>
            <a:lvl1pPr marL="265176" indent="-265176" algn="l">
              <a:spcBef>
                <a:spcPts val="600"/>
              </a:spcBef>
              <a:buClr>
                <a:schemeClr val="accent6"/>
              </a:buClr>
              <a:buSzPct val="200000"/>
              <a:buFont typeface="Arial"/>
              <a:buChar char="•"/>
              <a:defRPr sz="18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Slide Title Slide Title Slide Title Slide Title Slide Title</a:t>
            </a:r>
          </a:p>
          <a:p>
            <a:r>
              <a:rPr lang="en-US" dirty="0" smtClean="0"/>
              <a:t>Title Slide Title Slide Title Slide Title Slide </a:t>
            </a:r>
          </a:p>
          <a:p>
            <a:r>
              <a:rPr lang="en-US" dirty="0" smtClean="0"/>
              <a:t>Title Slide Title Slide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6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0833" y="0"/>
            <a:ext cx="6162367" cy="116348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>
                <a:latin typeface=""/>
              </a:defRPr>
            </a:lvl1pPr>
          </a:lstStyle>
          <a:p>
            <a:r>
              <a:rPr lang="en-US" dirty="0" smtClean="0"/>
              <a:t>Title of Slide to Go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2580" y="-10190"/>
            <a:ext cx="2261419" cy="1173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kern="0" spc="300">
                <a:solidFill>
                  <a:schemeClr val="tx1"/>
                </a:solidFill>
                <a:latin typeface="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HEADER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73364" y="1524000"/>
            <a:ext cx="4294909" cy="487218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baseline="0">
                <a:solidFill>
                  <a:srgbClr val="474746"/>
                </a:solidFill>
                <a:latin typeface=""/>
              </a:defRPr>
            </a:lvl1pPr>
            <a:lvl2pPr marL="457200" indent="0">
              <a:buFontTx/>
              <a:buNone/>
              <a:defRPr sz="1300">
                <a:latin typeface=""/>
              </a:defRPr>
            </a:lvl2pPr>
            <a:lvl3pPr marL="914400" indent="0">
              <a:buFontTx/>
              <a:buNone/>
              <a:defRPr sz="1300">
                <a:latin typeface=""/>
              </a:defRPr>
            </a:lvl3pPr>
            <a:lvl4pPr marL="1371600" indent="0">
              <a:buFontTx/>
              <a:buNone/>
              <a:defRPr sz="1300">
                <a:latin typeface=""/>
              </a:defRPr>
            </a:lvl4pPr>
            <a:lvl5pPr marL="1828800" indent="0">
              <a:buFontTx/>
              <a:buNone/>
              <a:defRPr sz="1300">
                <a:latin typeface=""/>
              </a:defRPr>
            </a:lvl5pPr>
          </a:lstStyle>
          <a:p>
            <a:pPr lvl="0"/>
            <a:r>
              <a:rPr lang="en-US" dirty="0" err="1" smtClean="0"/>
              <a:t>Bodytext</a:t>
            </a:r>
            <a:r>
              <a:rPr lang="en-US" dirty="0" smtClean="0"/>
              <a:t>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3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90833" y="0"/>
            <a:ext cx="6162367" cy="116348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60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en-US" dirty="0" smtClean="0"/>
              <a:t>Title of Slide to Go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2580" y="-10190"/>
            <a:ext cx="2261419" cy="1173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kern="0" spc="300">
                <a:solidFill>
                  <a:schemeClr val="tx1"/>
                </a:solidFill>
                <a:latin typeface="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834" y="1524000"/>
            <a:ext cx="4377440" cy="487218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baseline="0">
                <a:solidFill>
                  <a:srgbClr val="474746"/>
                </a:solidFill>
                <a:latin typeface=""/>
              </a:defRPr>
            </a:lvl1pPr>
            <a:lvl2pPr marL="457200" indent="0">
              <a:buFontTx/>
              <a:buNone/>
              <a:defRPr sz="1300">
                <a:latin typeface=""/>
              </a:defRPr>
            </a:lvl2pPr>
            <a:lvl3pPr marL="914400" indent="0">
              <a:buFontTx/>
              <a:buNone/>
              <a:defRPr sz="1300">
                <a:latin typeface=""/>
              </a:defRPr>
            </a:lvl3pPr>
            <a:lvl4pPr marL="1371600" indent="0">
              <a:buFontTx/>
              <a:buNone/>
              <a:defRPr sz="1300">
                <a:latin typeface=""/>
              </a:defRPr>
            </a:lvl4pPr>
            <a:lvl5pPr marL="1828800" indent="0">
              <a:buFontTx/>
              <a:buNone/>
              <a:defRPr sz="1300">
                <a:latin typeface=""/>
              </a:defRPr>
            </a:lvl5pPr>
          </a:lstStyle>
          <a:p>
            <a:pPr lvl="0"/>
            <a:r>
              <a:rPr lang="en-US" dirty="0" err="1" smtClean="0"/>
              <a:t>Bodytext</a:t>
            </a:r>
            <a:r>
              <a:rPr lang="en-US" dirty="0" smtClean="0"/>
              <a:t>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3363"/>
            <a:ext cx="7800109" cy="22051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508000" dist="38100" dir="2700000" algn="tl" rotWithShape="0">
                    <a:srgbClr val="000000"/>
                  </a:outerShdw>
                </a:effectLst>
                <a:latin typeface=""/>
              </a:defRPr>
            </a:lvl1pPr>
          </a:lstStyle>
          <a:p>
            <a:r>
              <a:rPr lang="en-US" dirty="0" smtClean="0"/>
              <a:t>Section Name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6273" y="4566265"/>
            <a:ext cx="3452092" cy="1752600"/>
          </a:xfrm>
          <a:prstGeom prst="rect">
            <a:avLst/>
          </a:prstGeom>
        </p:spPr>
        <p:txBody>
          <a:bodyPr lIns="0" tIns="0" rIns="0" bIns="0"/>
          <a:lstStyle>
            <a:lvl1pPr marL="265176" indent="-265176" algn="l">
              <a:spcBef>
                <a:spcPts val="600"/>
              </a:spcBef>
              <a:buClr>
                <a:schemeClr val="accent6"/>
              </a:buClr>
              <a:buSzPct val="200000"/>
              <a:buFont typeface="Arial"/>
              <a:buChar char="•"/>
              <a:defRPr sz="18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Slide Title Slide Title Slide Title Slide Title Slide Title</a:t>
            </a:r>
          </a:p>
          <a:p>
            <a:r>
              <a:rPr lang="en-US" dirty="0" smtClean="0"/>
              <a:t>Title Slide Title Slide Title Slide Title Slide </a:t>
            </a:r>
          </a:p>
          <a:p>
            <a:r>
              <a:rPr lang="en-US" dirty="0" smtClean="0"/>
              <a:t>Title Slide Title Slide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7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3363"/>
            <a:ext cx="7800109" cy="22051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508000" dist="38100" dir="2700000" algn="tl" rotWithShape="0">
                    <a:srgbClr val="000000"/>
                  </a:outerShdw>
                </a:effectLst>
                <a:latin typeface=""/>
              </a:defRPr>
            </a:lvl1pPr>
          </a:lstStyle>
          <a:p>
            <a:r>
              <a:rPr lang="en-US" dirty="0" smtClean="0"/>
              <a:t>Section Name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6273" y="4566265"/>
            <a:ext cx="3452092" cy="1752600"/>
          </a:xfrm>
          <a:prstGeom prst="rect">
            <a:avLst/>
          </a:prstGeom>
        </p:spPr>
        <p:txBody>
          <a:bodyPr lIns="0" tIns="0" rIns="0" bIns="0"/>
          <a:lstStyle>
            <a:lvl1pPr marL="265176" indent="-265176" algn="l">
              <a:spcBef>
                <a:spcPts val="600"/>
              </a:spcBef>
              <a:buClr>
                <a:schemeClr val="accent6"/>
              </a:buClr>
              <a:buSzPct val="200000"/>
              <a:buFont typeface="Arial"/>
              <a:buChar char="•"/>
              <a:defRPr sz="18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Slide Title Slide Title Slide Title Slide Title Slide Title</a:t>
            </a:r>
          </a:p>
          <a:p>
            <a:r>
              <a:rPr lang="en-US" dirty="0" smtClean="0"/>
              <a:t>Title Slide Title Slide Title Slide Title Slide </a:t>
            </a:r>
          </a:p>
          <a:p>
            <a:r>
              <a:rPr lang="en-US" dirty="0" smtClean="0"/>
              <a:t>Title Slide Title Slide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3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0833" y="0"/>
            <a:ext cx="6162367" cy="116348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>
                <a:latin typeface=""/>
              </a:defRPr>
            </a:lvl1pPr>
          </a:lstStyle>
          <a:p>
            <a:r>
              <a:rPr lang="en-US" dirty="0" smtClean="0"/>
              <a:t>Title of Slide to Go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2580" y="-10190"/>
            <a:ext cx="2261419" cy="1173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kern="0" spc="300">
                <a:solidFill>
                  <a:schemeClr val="tx1"/>
                </a:solidFill>
                <a:latin typeface="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HEADER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73364" y="1524000"/>
            <a:ext cx="4294909" cy="487218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baseline="0">
                <a:solidFill>
                  <a:srgbClr val="474746"/>
                </a:solidFill>
                <a:latin typeface=""/>
              </a:defRPr>
            </a:lvl1pPr>
            <a:lvl2pPr marL="457200" indent="0">
              <a:buFontTx/>
              <a:buNone/>
              <a:defRPr sz="1300">
                <a:latin typeface=""/>
              </a:defRPr>
            </a:lvl2pPr>
            <a:lvl3pPr marL="914400" indent="0">
              <a:buFontTx/>
              <a:buNone/>
              <a:defRPr sz="1300">
                <a:latin typeface=""/>
              </a:defRPr>
            </a:lvl3pPr>
            <a:lvl4pPr marL="1371600" indent="0">
              <a:buFontTx/>
              <a:buNone/>
              <a:defRPr sz="1300">
                <a:latin typeface=""/>
              </a:defRPr>
            </a:lvl4pPr>
            <a:lvl5pPr marL="1828800" indent="0">
              <a:buFontTx/>
              <a:buNone/>
              <a:defRPr sz="1300">
                <a:latin typeface=""/>
              </a:defRPr>
            </a:lvl5pPr>
          </a:lstStyle>
          <a:p>
            <a:pPr lvl="0"/>
            <a:r>
              <a:rPr lang="en-US" dirty="0" err="1" smtClean="0"/>
              <a:t>Bodytext</a:t>
            </a:r>
            <a:r>
              <a:rPr lang="en-US" dirty="0" smtClean="0"/>
              <a:t>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9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43363"/>
            <a:ext cx="7800109" cy="220518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6000">
                <a:solidFill>
                  <a:schemeClr val="bg1"/>
                </a:solidFill>
                <a:effectLst>
                  <a:outerShdw blurRad="508000" dist="38100" dir="2700000" algn="tl" rotWithShape="0">
                    <a:srgbClr val="000000"/>
                  </a:outerShdw>
                </a:effectLst>
                <a:latin typeface=""/>
              </a:defRPr>
            </a:lvl1pPr>
          </a:lstStyle>
          <a:p>
            <a:r>
              <a:rPr lang="en-US" dirty="0" smtClean="0"/>
              <a:t>Section Name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6273" y="4566265"/>
            <a:ext cx="3452092" cy="1752600"/>
          </a:xfrm>
          <a:prstGeom prst="rect">
            <a:avLst/>
          </a:prstGeom>
        </p:spPr>
        <p:txBody>
          <a:bodyPr lIns="0" tIns="0" rIns="0" bIns="0"/>
          <a:lstStyle>
            <a:lvl1pPr marL="265176" indent="-265176" algn="l">
              <a:spcBef>
                <a:spcPts val="600"/>
              </a:spcBef>
              <a:buClr>
                <a:srgbClr val="8F94C9"/>
              </a:buClr>
              <a:buSzPct val="200000"/>
              <a:buFont typeface="Arial"/>
              <a:buChar char="•"/>
              <a:defRPr sz="1800" baseline="0">
                <a:solidFill>
                  <a:srgbClr val="474746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Title Slide Title Slide Title Slide Title Slide Title Slide Title</a:t>
            </a:r>
          </a:p>
          <a:p>
            <a:r>
              <a:rPr lang="en-US" dirty="0" smtClean="0"/>
              <a:t>Title Slide Title Slide Title Slide Title Slide </a:t>
            </a:r>
          </a:p>
          <a:p>
            <a:r>
              <a:rPr lang="en-US" dirty="0" smtClean="0"/>
              <a:t>Title Slide Title Slide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8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90833" y="0"/>
            <a:ext cx="6162367" cy="116348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60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en-US" dirty="0" smtClean="0"/>
              <a:t>Title of Slide to Go Here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82580" y="-10190"/>
            <a:ext cx="2261419" cy="1173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200" kern="0" spc="300">
                <a:solidFill>
                  <a:schemeClr val="tx1"/>
                </a:solidFill>
                <a:latin typeface="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HEADER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834" y="1524000"/>
            <a:ext cx="4377440" cy="4872181"/>
          </a:xfrm>
          <a:prstGeom prst="rect">
            <a:avLst/>
          </a:prstGeom>
        </p:spPr>
        <p:txBody>
          <a:bodyPr vert="horz" lIns="0" tIns="0" rIns="0" bIns="0"/>
          <a:lstStyle>
            <a:lvl1pPr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baseline="0">
                <a:solidFill>
                  <a:srgbClr val="474746"/>
                </a:solidFill>
                <a:latin typeface=""/>
              </a:defRPr>
            </a:lvl1pPr>
            <a:lvl2pPr marL="457200" indent="0">
              <a:buFontTx/>
              <a:buNone/>
              <a:defRPr sz="1300">
                <a:latin typeface=""/>
              </a:defRPr>
            </a:lvl2pPr>
            <a:lvl3pPr marL="914400" indent="0">
              <a:buFontTx/>
              <a:buNone/>
              <a:defRPr sz="1300">
                <a:latin typeface=""/>
              </a:defRPr>
            </a:lvl3pPr>
            <a:lvl4pPr marL="1371600" indent="0">
              <a:buFontTx/>
              <a:buNone/>
              <a:defRPr sz="1300">
                <a:latin typeface=""/>
              </a:defRPr>
            </a:lvl4pPr>
            <a:lvl5pPr marL="1828800" indent="0">
              <a:buFontTx/>
              <a:buNone/>
              <a:defRPr sz="1300">
                <a:latin typeface=""/>
              </a:defRPr>
            </a:lvl5pPr>
          </a:lstStyle>
          <a:p>
            <a:pPr lvl="0"/>
            <a:r>
              <a:rPr lang="en-US" dirty="0" err="1" smtClean="0"/>
              <a:t>Bodytext</a:t>
            </a:r>
            <a:r>
              <a:rPr lang="en-US" dirty="0" smtClean="0"/>
              <a:t>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9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9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5.xml"/><Relationship Id="rId3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6.xml"/><Relationship Id="rId3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eader_b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5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3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78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ourname@email.com" TargetMode="External"/><Relationship Id="rId4" Type="http://schemas.openxmlformats.org/officeDocument/2006/relationships/hyperlink" Target="http://www.massgeneral.com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microsoft.com/office/2007/relationships/media" Target="Preparation%20for%20implant%20insertionPFC.wmv" TargetMode="External"/><Relationship Id="rId2" Type="http://schemas.openxmlformats.org/officeDocument/2006/relationships/video" Target="Preparation%20for%20implant%20insertionPFC.wm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hyperlink" Target="http://www.youtube.com/watch?v=W8B73Q2ZxM8&amp;feature=c4-overview&amp;list=UU-wbgHIvgatjbIl2lnXuIhA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slide_bg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2170543"/>
            <a:ext cx="7800109" cy="2205181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 smtClean="0">
                <a:solidFill>
                  <a:srgbClr val="777877"/>
                </a:solidFill>
                <a:latin typeface="Arial"/>
                <a:cs typeface="Arial"/>
              </a:rPr>
              <a:t>Coping with</a:t>
            </a:r>
          </a:p>
          <a:p>
            <a:pPr algn="l"/>
            <a:r>
              <a:rPr lang="en-US" dirty="0" smtClean="0">
                <a:solidFill>
                  <a:schemeClr val="accent6"/>
                </a:solidFill>
                <a:latin typeface="Arial"/>
                <a:cs typeface="Arial"/>
              </a:rPr>
              <a:t>   </a:t>
            </a:r>
            <a:r>
              <a:rPr lang="en-US" sz="6000" dirty="0" smtClean="0">
                <a:solidFill>
                  <a:schemeClr val="accent6"/>
                </a:solidFill>
                <a:latin typeface="Arial"/>
                <a:cs typeface="Arial"/>
              </a:rPr>
              <a:t>Knee Pain</a:t>
            </a:r>
            <a:endParaRPr lang="en-US" sz="60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685800" y="5384367"/>
            <a:ext cx="5940425" cy="110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accent6">
                    <a:lumMod val="75000"/>
                  </a:schemeClr>
                </a:solidFill>
                <a:latin typeface="Arial"/>
                <a:ea typeface="ヒラギノ角ゴ Pro W3" pitchFamily="34" charset="-128"/>
                <a:cs typeface="Arial"/>
              </a:rPr>
              <a:t>﻿</a:t>
            </a:r>
            <a:r>
              <a:rPr lang="en-US" sz="2400" kern="0" dirty="0">
                <a:solidFill>
                  <a:srgbClr val="474746"/>
                </a:solidFill>
                <a:latin typeface="Arial"/>
                <a:ea typeface="ヒラギノ角ゴ Pro W3" pitchFamily="34" charset="-128"/>
                <a:cs typeface="Arial"/>
              </a:rPr>
              <a:t>First M. Last, MD</a:t>
            </a:r>
            <a:r>
              <a:rPr lang="en-US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</a:rPr>
              <a:t/>
            </a:r>
            <a:br>
              <a:rPr lang="en-US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</a:rPr>
            </a:br>
            <a:r>
              <a:rPr lang="en-US" sz="1000" kern="0" dirty="0">
                <a:solidFill>
                  <a:srgbClr val="777877"/>
                </a:solidFill>
                <a:latin typeface="Arial"/>
                <a:ea typeface="ヒラギノ角ゴ Pro W3" pitchFamily="34" charset="-128"/>
                <a:cs typeface="Arial"/>
              </a:rPr>
              <a:t>123 Main Street, Anywhere, </a:t>
            </a:r>
            <a:r>
              <a:rPr lang="en-US" sz="1000" kern="0" dirty="0" smtClean="0">
                <a:solidFill>
                  <a:srgbClr val="777877"/>
                </a:solidFill>
                <a:latin typeface="Arial"/>
                <a:ea typeface="ヒラギノ角ゴ Pro W3" pitchFamily="34" charset="-128"/>
                <a:cs typeface="Arial"/>
              </a:rPr>
              <a:t>MA</a:t>
            </a: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  <a:hlinkClick r:id="rId3"/>
              </a:rPr>
              <a:t>yourname</a:t>
            </a:r>
            <a:r>
              <a:rPr lang="en-US" sz="1000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  <a:hlinkClick r:id="rId3"/>
              </a:rPr>
              <a:t>@email.com</a:t>
            </a:r>
            <a:r>
              <a:rPr lang="en-US" sz="1000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</a:rPr>
              <a:t> | </a:t>
            </a:r>
            <a:r>
              <a:rPr lang="en-US" sz="1000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  <a:hlinkClick r:id="rId4"/>
              </a:rPr>
              <a:t>www.yourwebsite.com</a:t>
            </a:r>
            <a:r>
              <a:rPr lang="en-US" sz="1000" kern="0" dirty="0">
                <a:solidFill>
                  <a:srgbClr val="BFBFBF"/>
                </a:solidFill>
                <a:latin typeface="Arial"/>
                <a:ea typeface="ヒラギノ角ゴ Pro W3" pitchFamily="34" charset="-128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54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Surgical Options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1257" y="4172857"/>
            <a:ext cx="2838203" cy="2223324"/>
          </a:xfr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n-US" sz="1800" b="1" dirty="0">
                <a:solidFill>
                  <a:srgbClr val="474746"/>
                </a:solidFill>
              </a:rPr>
              <a:t>Arthroscopic Procedures</a:t>
            </a:r>
            <a:endParaRPr lang="en-US" sz="1800" b="1" dirty="0" smtClean="0">
              <a:solidFill>
                <a:srgbClr val="474746"/>
              </a:solidFill>
            </a:endParaRPr>
          </a:p>
          <a:p>
            <a:pPr marL="182880" indent="-182880"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Meniscus </a:t>
            </a:r>
            <a:r>
              <a:rPr lang="en-US" sz="1800" dirty="0">
                <a:solidFill>
                  <a:srgbClr val="474746"/>
                </a:solidFill>
              </a:rPr>
              <a:t>removal / </a:t>
            </a:r>
            <a:r>
              <a:rPr lang="en-US" sz="1800" dirty="0" smtClean="0">
                <a:solidFill>
                  <a:srgbClr val="474746"/>
                </a:solidFill>
              </a:rPr>
              <a:t>repair</a:t>
            </a:r>
          </a:p>
          <a:p>
            <a:pPr marL="182880" indent="-182880"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Debridement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432456" y="4172857"/>
            <a:ext cx="2683334" cy="22233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1800" b="1" dirty="0" smtClean="0">
                <a:solidFill>
                  <a:srgbClr val="474746"/>
                </a:solidFill>
              </a:rPr>
              <a:t>Joint Realignment</a:t>
            </a:r>
          </a:p>
          <a:p>
            <a:pPr marL="182880" indent="-182880"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HTO</a:t>
            </a:r>
          </a:p>
          <a:p>
            <a:pPr marL="182880" indent="-182880"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Interpostional Device</a:t>
            </a:r>
          </a:p>
        </p:txBody>
      </p:sp>
      <p:pic>
        <p:nvPicPr>
          <p:cNvPr id="9" name="Preparation for implant insertionPFC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0" y="1987550"/>
            <a:ext cx="2576513" cy="1931988"/>
          </a:xfrm>
          <a:prstGeom prst="rect">
            <a:avLst/>
          </a:prstGeom>
          <a:noFill/>
          <a:ln>
            <a:noFill/>
          </a:ln>
          <a:effectLst>
            <a:outerShdw blurRad="63500" dist="63500" dir="2700000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7"/>
          <a:stretch>
            <a:fillRect/>
          </a:stretch>
        </p:blipFill>
        <p:spPr bwMode="auto">
          <a:xfrm>
            <a:off x="6246524" y="1987550"/>
            <a:ext cx="2235200" cy="2390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opePhysiciancom cropp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61" y="1987550"/>
            <a:ext cx="2573338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39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143000"/>
            <a:ext cx="85725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2103724"/>
            <a:ext cx="8226136" cy="1660094"/>
          </a:xfrm>
        </p:spPr>
        <p:txBody>
          <a:bodyPr/>
          <a:lstStyle/>
          <a:p>
            <a:pPr>
              <a:lnSpc>
                <a:spcPts val="2400"/>
              </a:lnSpc>
              <a:buClr>
                <a:schemeClr val="accent6"/>
              </a:buClr>
              <a:buSzPct val="200000"/>
            </a:pPr>
            <a:r>
              <a:rPr lang="en-US" sz="1800" b="1" dirty="0" smtClean="0"/>
              <a:t>About Joint Replacement</a:t>
            </a:r>
            <a:endParaRPr lang="en-US" sz="1800" b="1" dirty="0"/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 smtClean="0"/>
              <a:t>Who is a Candidate?</a:t>
            </a:r>
            <a:r>
              <a:rPr lang="en-US" sz="1800" dirty="0"/>
              <a:t> </a:t>
            </a:r>
            <a:endParaRPr lang="en-US" sz="1800" dirty="0" smtClean="0"/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 err="1" smtClean="0"/>
              <a:t>Tricompartmental</a:t>
            </a:r>
            <a:r>
              <a:rPr lang="en-US" sz="1800" dirty="0"/>
              <a:t> Knee </a:t>
            </a:r>
            <a:r>
              <a:rPr lang="en-US" sz="1800" dirty="0" err="1"/>
              <a:t>Arthroplasty</a:t>
            </a:r>
            <a:r>
              <a:rPr lang="en-US" sz="1800" dirty="0"/>
              <a:t> </a:t>
            </a:r>
            <a:endParaRPr lang="en-US" sz="1800" b="1" dirty="0" smtClean="0"/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 err="1" smtClean="0"/>
              <a:t>Unicompartmental</a:t>
            </a:r>
            <a:r>
              <a:rPr lang="en-US" sz="1800" dirty="0"/>
              <a:t> Knee Arthroplasty </a:t>
            </a:r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/>
              <a:t>Bicompartmental Knee </a:t>
            </a:r>
            <a:r>
              <a:rPr lang="en-US" sz="1800" dirty="0" err="1" smtClean="0"/>
              <a:t>Arthroplasty</a:t>
            </a:r>
            <a:endParaRPr lang="en-US" sz="1800" dirty="0" smtClean="0"/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 smtClean="0"/>
              <a:t>Potential Complications</a:t>
            </a:r>
          </a:p>
          <a:p>
            <a:pPr marL="285750" indent="-285750">
              <a:lnSpc>
                <a:spcPts val="2400"/>
              </a:lnSpc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1800" dirty="0" smtClean="0"/>
              <a:t>What to Expect After Surgery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456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ic0030276[1]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 b="4"/>
          <a:stretch/>
        </p:blipFill>
        <p:spPr>
          <a:xfrm>
            <a:off x="4569713" y="1554480"/>
            <a:ext cx="4574286" cy="5303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14928"/>
            <a:ext cx="5761181" cy="4280889"/>
          </a:xfrm>
        </p:spPr>
        <p:txBody>
          <a:bodyPr/>
          <a:lstStyle/>
          <a:p>
            <a:pPr marL="182880" indent="-182880">
              <a:lnSpc>
                <a:spcPts val="2400"/>
              </a:lnSpc>
              <a:spcAft>
                <a:spcPts val="18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Joint replacement is a procedure in which p</a:t>
            </a:r>
            <a:r>
              <a:rPr lang="en-US" sz="1800" dirty="0" smtClean="0"/>
              <a:t>arts </a:t>
            </a:r>
            <a:r>
              <a:rPr lang="en-US" sz="1800" dirty="0"/>
              <a:t>of the diseased </a:t>
            </a:r>
            <a:r>
              <a:rPr lang="en-US" sz="1800" dirty="0" smtClean="0"/>
              <a:t>knee </a:t>
            </a:r>
            <a:r>
              <a:rPr lang="en-US" sz="1800" dirty="0"/>
              <a:t>are </a:t>
            </a:r>
            <a:r>
              <a:rPr lang="en-US" sz="1800" dirty="0" smtClean="0"/>
              <a:t>replaced </a:t>
            </a:r>
            <a:r>
              <a:rPr lang="en-US" sz="1800" dirty="0"/>
              <a:t>with an artificial joint </a:t>
            </a: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18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600,000 knee replacements done in U.S. each year</a:t>
            </a:r>
          </a:p>
          <a:p>
            <a:pPr marL="182880" indent="-182880">
              <a:lnSpc>
                <a:spcPts val="2400"/>
              </a:lnSpc>
              <a:spcAft>
                <a:spcPts val="3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Traditional total knee replacement (TKR) is the </a:t>
            </a:r>
            <a:r>
              <a:rPr lang="en-US" sz="1800" dirty="0">
                <a:solidFill>
                  <a:srgbClr val="474746"/>
                </a:solidFill>
              </a:rPr>
              <a:t>gold standard solution for many decades</a:t>
            </a:r>
          </a:p>
          <a:p>
            <a:pPr marL="365760" indent="-182880">
              <a:lnSpc>
                <a:spcPts val="2400"/>
              </a:lnSpc>
              <a:spcAft>
                <a:spcPts val="30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The </a:t>
            </a:r>
            <a:r>
              <a:rPr lang="en-US" sz="1800" dirty="0">
                <a:solidFill>
                  <a:srgbClr val="474746"/>
                </a:solidFill>
              </a:rPr>
              <a:t>majority of knee replacements performed </a:t>
            </a:r>
            <a:r>
              <a:rPr lang="en-US" sz="1800" dirty="0" smtClean="0">
                <a:solidFill>
                  <a:srgbClr val="474746"/>
                </a:solidFill>
              </a:rPr>
              <a:t>today </a:t>
            </a:r>
          </a:p>
          <a:p>
            <a:pPr marL="365760" indent="-182880">
              <a:lnSpc>
                <a:spcPts val="2400"/>
              </a:lnSpc>
              <a:spcAft>
                <a:spcPts val="180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Long-term </a:t>
            </a:r>
            <a:r>
              <a:rPr lang="en-US" sz="1800" dirty="0">
                <a:solidFill>
                  <a:srgbClr val="474746"/>
                </a:solidFill>
              </a:rPr>
              <a:t>clinical data </a:t>
            </a:r>
            <a:r>
              <a:rPr lang="en-US" sz="1800" dirty="0" smtClean="0">
                <a:solidFill>
                  <a:srgbClr val="474746"/>
                </a:solidFill>
              </a:rPr>
              <a:t>available</a:t>
            </a:r>
            <a:endParaRPr lang="en-US" sz="1800" dirty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18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New techniques, materials and designs have made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it </a:t>
            </a:r>
            <a:r>
              <a:rPr lang="en-US" sz="1800" dirty="0">
                <a:solidFill>
                  <a:srgbClr val="474746"/>
                </a:solidFill>
              </a:rPr>
              <a:t>very successful surgery and a good option for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many patients</a:t>
            </a: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Still a major surgery with accompanying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surgical </a:t>
            </a:r>
            <a:r>
              <a:rPr lang="en-US" sz="1800" dirty="0">
                <a:solidFill>
                  <a:srgbClr val="474746"/>
                </a:solidFill>
              </a:rPr>
              <a:t>and implant performance risks,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and </a:t>
            </a:r>
            <a:r>
              <a:rPr lang="en-US" sz="1800" dirty="0">
                <a:solidFill>
                  <a:srgbClr val="474746"/>
                </a:solidFill>
              </a:rPr>
              <a:t>significant rehabilitation commitment </a:t>
            </a:r>
          </a:p>
        </p:txBody>
      </p:sp>
    </p:spTree>
    <p:extLst>
      <p:ext uri="{BB962C8B-B14F-4D97-AF65-F5344CB8AC3E}">
        <p14:creationId xmlns:p14="http://schemas.microsoft.com/office/powerpoint/2010/main" val="28236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is a Candidate for Joint Replacement?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14928"/>
            <a:ext cx="4996103" cy="4280889"/>
          </a:xfrm>
        </p:spPr>
        <p:txBody>
          <a:bodyPr/>
          <a:lstStyle/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Before joint replacement surger</a:t>
            </a:r>
            <a:r>
              <a:rPr lang="en-US" sz="1800" dirty="0" smtClean="0"/>
              <a:t>y is considered, all non-surgical options should be tried first</a:t>
            </a: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The best candidate is someone who has:</a:t>
            </a:r>
            <a:endParaRPr lang="en-US" sz="1800" dirty="0">
              <a:solidFill>
                <a:srgbClr val="474746"/>
              </a:solidFill>
            </a:endParaRP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Daily pain that interferes with their normal activities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Significant knee stiffness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/>
              <a:t>Instability, or buckling, of the knee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Significant deformity caused by osteoarthritis (bowlegs or knock-knees)</a:t>
            </a:r>
          </a:p>
        </p:txBody>
      </p:sp>
      <p:pic>
        <p:nvPicPr>
          <p:cNvPr id="1026" name="Picture 2" descr="\\FS4.conformis.local\UsersR-Z\Timothy.MacDonald\My Pictures\89987827_7_work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34" y="1694214"/>
            <a:ext cx="2893620" cy="43404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2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Replacement:</a:t>
            </a:r>
            <a:br>
              <a:rPr lang="en-US" dirty="0" smtClean="0"/>
            </a:br>
            <a:r>
              <a:rPr lang="en-US" b="1" dirty="0" smtClean="0"/>
              <a:t>Total Knee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1324438"/>
            <a:ext cx="8308667" cy="45357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 err="1" smtClean="0">
                <a:solidFill>
                  <a:schemeClr val="accent6"/>
                </a:solidFill>
              </a:rPr>
              <a:t>Tricompartmental</a:t>
            </a:r>
            <a:r>
              <a:rPr lang="en-US" sz="2600" dirty="0" smtClean="0">
                <a:solidFill>
                  <a:schemeClr val="accent6"/>
                </a:solidFill>
              </a:rPr>
              <a:t> Knee Replacement</a:t>
            </a:r>
            <a:endParaRPr lang="en-US" sz="2600" dirty="0">
              <a:solidFill>
                <a:schemeClr val="accent6"/>
              </a:solidFill>
            </a:endParaRPr>
          </a:p>
        </p:txBody>
      </p:sp>
      <p:pic>
        <p:nvPicPr>
          <p:cNvPr id="14" name="Picture 9" descr="C:\Documents and Settings\Benjamin.Beckley\Desktop\Dan_Nichols_illustrations\Disease-To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6778"/>
            <a:ext cx="1895302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Z:\iTotal\Case Study\MK-02790-AA_Kimball\Post-op coronal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8826"/>
          <a:stretch/>
        </p:blipFill>
        <p:spPr bwMode="auto">
          <a:xfrm>
            <a:off x="6080166" y="2712498"/>
            <a:ext cx="2536372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0">
            <a:solidFill>
              <a:srgbClr val="000000"/>
            </a:solidFill>
            <a:miter lim="800000"/>
            <a:headEnd/>
            <a:tailEnd/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  <a:extLst/>
        </p:spPr>
      </p:pic>
      <p:pic>
        <p:nvPicPr>
          <p:cNvPr id="2051" name="Picture 3" descr="Z:\iTotal\Case Study\MK-02790-AA_Kimball\Pre-op x-ray2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11354"/>
          <a:stretch/>
        </p:blipFill>
        <p:spPr bwMode="auto">
          <a:xfrm>
            <a:off x="2998737" y="2666778"/>
            <a:ext cx="2410097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0">
            <a:solidFill>
              <a:srgbClr val="000000"/>
            </a:solidFill>
            <a:miter lim="800000"/>
            <a:headEnd/>
            <a:tailEnd/>
          </a:ln>
          <a:effectLst>
            <a:outerShdw blurRad="127000" dist="38100" dir="2700000" algn="tl" rotWithShape="0">
              <a:srgbClr val="000000">
                <a:alpha val="5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865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Replacement:</a:t>
            </a:r>
            <a:br>
              <a:rPr lang="en-US" dirty="0" smtClean="0"/>
            </a:br>
            <a:r>
              <a:rPr lang="en-US" b="1" dirty="0" smtClean="0"/>
              <a:t>Partial Knee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1324438"/>
            <a:ext cx="8308667" cy="45357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 smtClean="0">
                <a:solidFill>
                  <a:schemeClr val="accent6"/>
                </a:solidFill>
              </a:rPr>
              <a:t>Unicompartmental</a:t>
            </a:r>
            <a:r>
              <a:rPr lang="en-US" sz="2600" dirty="0">
                <a:solidFill>
                  <a:schemeClr val="accent6"/>
                </a:solidFill>
              </a:rPr>
              <a:t> Knee </a:t>
            </a:r>
            <a:r>
              <a:rPr lang="en-US" sz="2600" dirty="0" smtClean="0">
                <a:solidFill>
                  <a:schemeClr val="accent6"/>
                </a:solidFill>
              </a:rPr>
              <a:t>Arthroplasty</a:t>
            </a:r>
            <a:endParaRPr lang="en-US" sz="26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39001" r="28209" b="13936"/>
          <a:stretch>
            <a:fillRect/>
          </a:stretch>
        </p:blipFill>
        <p:spPr bwMode="auto">
          <a:xfrm>
            <a:off x="6097251" y="2545933"/>
            <a:ext cx="2428382" cy="3072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/>
          <a:stretch>
            <a:fillRect/>
          </a:stretch>
        </p:blipFill>
        <p:spPr bwMode="auto">
          <a:xfrm>
            <a:off x="3293072" y="2521434"/>
            <a:ext cx="2050823" cy="309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Documents and Settings\Benjamin.Beckley\Desktop\Dan_Nichols_illustrations\Disease-Unicompartmen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3" y="2515278"/>
            <a:ext cx="1949647" cy="31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3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Replacement:</a:t>
            </a:r>
            <a:br>
              <a:rPr lang="en-US" dirty="0" smtClean="0"/>
            </a:br>
            <a:r>
              <a:rPr lang="en-US" b="1" dirty="0" smtClean="0"/>
              <a:t>Partial Knee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1324438"/>
            <a:ext cx="8308667" cy="45357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>
                <a:solidFill>
                  <a:schemeClr val="accent6"/>
                </a:solidFill>
              </a:rPr>
              <a:t>Bicompartmental Knee </a:t>
            </a:r>
            <a:r>
              <a:rPr lang="en-US" sz="2600" dirty="0" smtClean="0">
                <a:solidFill>
                  <a:schemeClr val="accent6"/>
                </a:solidFill>
              </a:rPr>
              <a:t>Replacement</a:t>
            </a:r>
            <a:endParaRPr lang="en-US" sz="2600" dirty="0">
              <a:solidFill>
                <a:schemeClr val="accent6"/>
              </a:solidFill>
            </a:endParaRPr>
          </a:p>
        </p:txBody>
      </p:sp>
      <p:pic>
        <p:nvPicPr>
          <p:cNvPr id="10" name="Picture 1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55" y="2548488"/>
            <a:ext cx="2924517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CR_Lat_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87" y="2548488"/>
            <a:ext cx="2223371" cy="301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Documents and Settings\Benjamin.Beckley\Desktop\Dan_Nichols_illustrations\Disease-Bicompartmen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6" y="2548488"/>
            <a:ext cx="1959007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26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4" y="1324438"/>
            <a:ext cx="4111894" cy="127328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>
                <a:solidFill>
                  <a:schemeClr val="accent6"/>
                </a:solidFill>
              </a:rPr>
              <a:t>Potential Complications of any Joint Replacement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90833" y="2439410"/>
            <a:ext cx="4507738" cy="34471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b="1" dirty="0" smtClean="0">
                <a:solidFill>
                  <a:srgbClr val="474746"/>
                </a:solidFill>
              </a:rPr>
              <a:t>Surgical</a:t>
            </a:r>
            <a:r>
              <a:rPr lang="en-US" sz="1800" b="1" dirty="0">
                <a:solidFill>
                  <a:srgbClr val="474746"/>
                </a:solidFill>
              </a:rPr>
              <a:t> </a:t>
            </a:r>
            <a:r>
              <a:rPr lang="en-US" sz="1800" b="1" dirty="0" smtClean="0">
                <a:solidFill>
                  <a:srgbClr val="474746"/>
                </a:solidFill>
              </a:rPr>
              <a:t>Complications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Infection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Blood Clots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Medical Complications</a:t>
            </a:r>
            <a:endParaRPr lang="en-US" sz="1800" dirty="0" smtClean="0">
              <a:solidFill>
                <a:srgbClr val="474746"/>
              </a:solidFill>
            </a:endParaRP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b="1" dirty="0" smtClean="0">
                <a:solidFill>
                  <a:srgbClr val="474746"/>
                </a:solidFill>
              </a:rPr>
              <a:t>Knee </a:t>
            </a:r>
            <a:r>
              <a:rPr lang="en-US" sz="1800" b="1" dirty="0">
                <a:solidFill>
                  <a:srgbClr val="474746"/>
                </a:solidFill>
              </a:rPr>
              <a:t>Implant </a:t>
            </a:r>
            <a:r>
              <a:rPr lang="en-US" sz="1800" b="1" dirty="0" smtClean="0">
                <a:solidFill>
                  <a:srgbClr val="474746"/>
                </a:solidFill>
              </a:rPr>
              <a:t>Complications</a:t>
            </a:r>
            <a:endParaRPr lang="en-US" sz="1800" b="1" dirty="0">
              <a:solidFill>
                <a:srgbClr val="474746"/>
              </a:solidFill>
            </a:endParaRP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Loosening </a:t>
            </a:r>
            <a:r>
              <a:rPr lang="en-US" sz="1800" dirty="0">
                <a:solidFill>
                  <a:srgbClr val="474746"/>
                </a:solidFill>
              </a:rPr>
              <a:t>or </a:t>
            </a:r>
            <a:r>
              <a:rPr lang="en-US" sz="1800" dirty="0" smtClean="0">
                <a:solidFill>
                  <a:srgbClr val="474746"/>
                </a:solidFill>
              </a:rPr>
              <a:t>subsidence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Polyethylene wear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Persistent pain</a:t>
            </a:r>
          </a:p>
        </p:txBody>
      </p:sp>
      <p:pic>
        <p:nvPicPr>
          <p:cNvPr id="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9364" y="1223114"/>
            <a:ext cx="3844635" cy="56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65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 b="-4"/>
          <a:stretch/>
        </p:blipFill>
        <p:spPr>
          <a:xfrm>
            <a:off x="4648200" y="1188720"/>
            <a:ext cx="4495799" cy="566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1324438"/>
            <a:ext cx="8308667" cy="45357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 smtClean="0">
                <a:solidFill>
                  <a:schemeClr val="accent6"/>
                </a:solidFill>
              </a:rPr>
              <a:t>What to Expect After Surgery</a:t>
            </a:r>
            <a:endParaRPr lang="en-US" sz="2600" dirty="0">
              <a:solidFill>
                <a:schemeClr val="accent6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90833" y="1977571"/>
            <a:ext cx="4317238" cy="40607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</a:pPr>
            <a:r>
              <a:rPr lang="en-US" sz="1500" b="1" dirty="0">
                <a:solidFill>
                  <a:srgbClr val="474746"/>
                </a:solidFill>
              </a:rPr>
              <a:t>A typical </a:t>
            </a:r>
            <a:r>
              <a:rPr lang="en-US" sz="1500" b="1" dirty="0" smtClean="0">
                <a:solidFill>
                  <a:srgbClr val="474746"/>
                </a:solidFill>
              </a:rPr>
              <a:t>patient should expect: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500" dirty="0" smtClean="0">
                <a:solidFill>
                  <a:srgbClr val="474746"/>
                </a:solidFill>
              </a:rPr>
              <a:t>You </a:t>
            </a:r>
            <a:r>
              <a:rPr lang="en-US" sz="1500" dirty="0">
                <a:solidFill>
                  <a:srgbClr val="474746"/>
                </a:solidFill>
              </a:rPr>
              <a:t>will be out of the hospital within 2 days and then begin your </a:t>
            </a:r>
            <a:r>
              <a:rPr lang="en-US" sz="1500" dirty="0" smtClean="0">
                <a:solidFill>
                  <a:srgbClr val="474746"/>
                </a:solidFill>
              </a:rPr>
              <a:t>rehabilitation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500" dirty="0">
                <a:solidFill>
                  <a:srgbClr val="474746"/>
                </a:solidFill>
              </a:rPr>
              <a:t>You should be able to weight bear soon after surgery, and </a:t>
            </a:r>
            <a:r>
              <a:rPr lang="en-US" sz="1500" dirty="0" smtClean="0">
                <a:solidFill>
                  <a:srgbClr val="474746"/>
                </a:solidFill>
              </a:rPr>
              <a:t>walk </a:t>
            </a:r>
            <a:r>
              <a:rPr lang="en-US" sz="1500" dirty="0">
                <a:solidFill>
                  <a:srgbClr val="474746"/>
                </a:solidFill>
              </a:rPr>
              <a:t>with an aid at </a:t>
            </a:r>
            <a:r>
              <a:rPr lang="en-US" sz="1500" dirty="0" smtClean="0">
                <a:solidFill>
                  <a:srgbClr val="474746"/>
                </a:solidFill>
              </a:rPr>
              <a:t>discharge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500" dirty="0">
                <a:solidFill>
                  <a:srgbClr val="474746"/>
                </a:solidFill>
              </a:rPr>
              <a:t>Long-term results of knee surgery depend on your work in </a:t>
            </a:r>
            <a:r>
              <a:rPr lang="en-US" sz="1500" dirty="0" smtClean="0">
                <a:solidFill>
                  <a:srgbClr val="474746"/>
                </a:solidFill>
              </a:rPr>
              <a:t>rehabilitation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500" dirty="0">
                <a:solidFill>
                  <a:srgbClr val="474746"/>
                </a:solidFill>
              </a:rPr>
              <a:t>By 6 weeks, you should be able to engage in many of your typical daily </a:t>
            </a:r>
            <a:r>
              <a:rPr lang="en-US" sz="1500" dirty="0" smtClean="0">
                <a:solidFill>
                  <a:srgbClr val="474746"/>
                </a:solidFill>
              </a:rPr>
              <a:t>activities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500" dirty="0">
                <a:solidFill>
                  <a:srgbClr val="474746"/>
                </a:solidFill>
              </a:rPr>
              <a:t>More physical activities, such as sports may take 3 months to be able to do comfortably</a:t>
            </a:r>
          </a:p>
        </p:txBody>
      </p:sp>
    </p:spTree>
    <p:extLst>
      <p:ext uri="{BB962C8B-B14F-4D97-AF65-F5344CB8AC3E}">
        <p14:creationId xmlns:p14="http://schemas.microsoft.com/office/powerpoint/2010/main" val="330459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6273" y="3815809"/>
            <a:ext cx="3452092" cy="3134555"/>
          </a:xfrm>
        </p:spPr>
        <p:txBody>
          <a:bodyPr/>
          <a:lstStyle/>
          <a:p>
            <a:pPr>
              <a:lnSpc>
                <a:spcPts val="2560"/>
              </a:lnSpc>
            </a:pPr>
            <a:r>
              <a:rPr lang="en-US" dirty="0"/>
              <a:t>Traditional TKR Dissatisfaction</a:t>
            </a:r>
          </a:p>
          <a:p>
            <a:pPr>
              <a:lnSpc>
                <a:spcPts val="2560"/>
              </a:lnSpc>
            </a:pPr>
            <a:r>
              <a:rPr lang="en-US" dirty="0" err="1" smtClean="0"/>
              <a:t>iTotal</a:t>
            </a:r>
            <a:r>
              <a:rPr lang="en-US" baseline="30000" dirty="0" smtClean="0"/>
              <a:t>®</a:t>
            </a:r>
            <a:r>
              <a:rPr lang="en-US" dirty="0" smtClean="0"/>
              <a:t> Personalized </a:t>
            </a:r>
            <a:r>
              <a:rPr lang="en-US" dirty="0"/>
              <a:t>Knee </a:t>
            </a:r>
            <a:r>
              <a:rPr lang="en-US" dirty="0" smtClean="0"/>
              <a:t>Implants</a:t>
            </a:r>
          </a:p>
          <a:p>
            <a:pPr>
              <a:lnSpc>
                <a:spcPts val="2560"/>
              </a:lnSpc>
            </a:pPr>
            <a:r>
              <a:rPr lang="en-US" dirty="0"/>
              <a:t>Designed to Fit Your </a:t>
            </a:r>
            <a:r>
              <a:rPr lang="en-US" dirty="0" smtClean="0"/>
              <a:t>Anatomy</a:t>
            </a:r>
          </a:p>
          <a:p>
            <a:pPr>
              <a:lnSpc>
                <a:spcPts val="2560"/>
              </a:lnSpc>
            </a:pPr>
            <a:r>
              <a:rPr lang="en-US" dirty="0" smtClean="0"/>
              <a:t>Individualized Shape</a:t>
            </a:r>
            <a:endParaRPr lang="en-US" dirty="0"/>
          </a:p>
          <a:p>
            <a:pPr>
              <a:lnSpc>
                <a:spcPts val="2560"/>
              </a:lnSpc>
            </a:pPr>
            <a:r>
              <a:rPr lang="en-US" dirty="0" smtClean="0"/>
              <a:t>Patient Experiences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685800" y="1397001"/>
            <a:ext cx="7800109" cy="255154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dirty="0" smtClean="0">
                <a:solidFill>
                  <a:srgbClr val="F79646"/>
                </a:solidFill>
              </a:rPr>
              <a:t>ConforMIS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Personalized Total Knee Implants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6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867275" y="2108010"/>
            <a:ext cx="2646363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Advances in Imaging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627909"/>
            <a:ext cx="8248072" cy="4791364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The content on the following slides is for information purposes only.  This document has been provided as a framework for a patient education tool. 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It </a:t>
            </a: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is not intended to be used as is, without the addition of medical information from a qualified healthcare professional, or aid of a certified doctor to provide guidance, qualified medical advice, opinions and additional information. 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The </a:t>
            </a: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content is not intended to be used alone or as a substitute to professional medical advice, diagnosis or treatment. 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You </a:t>
            </a: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should not rely solely on the information provided herein when making medical decisions, and any use of this information is solely at your own risk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.</a:t>
            </a:r>
            <a:endParaRPr lang="en-US" sz="1200" dirty="0">
              <a:solidFill>
                <a:srgbClr val="474746"/>
              </a:solidFill>
              <a:latin typeface="Futura Book" charset="0"/>
              <a:ea typeface="Calibri" charset="0"/>
              <a:cs typeface="Times New Roman" charset="0"/>
            </a:endParaRPr>
          </a:p>
          <a:p>
            <a:pPr algn="just">
              <a:spcAft>
                <a:spcPts val="1200"/>
              </a:spcAft>
            </a:pP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This document does not provide legal or compliance advice, and may need additional or different information to comply with the specific laws of your state. 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This </a:t>
            </a: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information is not intended to be used outside the United States.  </a:t>
            </a:r>
          </a:p>
          <a:p>
            <a:pPr algn="just">
              <a:spcAft>
                <a:spcPts val="1200"/>
              </a:spcAft>
            </a:pP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ConforMIS is not responsible for final presentation content or the addition of third-party materials, including but not limited to linked third-party videos, linked third-party sites, and other third-party content. ConforMIS does not control or endorse this third-party content and makes no representations regarding its accuracy. 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ConforMIS </a:t>
            </a:r>
            <a:r>
              <a:rPr lang="en-US" sz="1200" dirty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does not warrant this information in any way, either as is or as modified</a:t>
            </a:r>
            <a:r>
              <a:rPr lang="en-US" sz="1200" dirty="0" smtClean="0">
                <a:solidFill>
                  <a:srgbClr val="474746"/>
                </a:solidFill>
                <a:latin typeface="Futura Book" charset="0"/>
                <a:ea typeface="Calibri" charset="0"/>
                <a:cs typeface="Times New Roman" charset="0"/>
              </a:rPr>
              <a:t>.</a:t>
            </a:r>
            <a:endParaRPr lang="en-US" sz="1200" dirty="0">
              <a:solidFill>
                <a:srgbClr val="474746"/>
              </a:solidFill>
              <a:latin typeface="Futura Book" charset="0"/>
              <a:ea typeface="Calibri" charset="0"/>
              <a:cs typeface="Times New Roman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90833" y="0"/>
            <a:ext cx="6162367" cy="1163485"/>
          </a:xfrm>
        </p:spPr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Patients Have Reported </a:t>
            </a:r>
            <a:br>
              <a:rPr lang="en-US" dirty="0" smtClean="0"/>
            </a:br>
            <a:r>
              <a:rPr lang="en-US" dirty="0" smtClean="0"/>
              <a:t>Dissatisfaction</a:t>
            </a:r>
            <a:r>
              <a:rPr lang="en-US" dirty="0"/>
              <a:t> </a:t>
            </a:r>
            <a:r>
              <a:rPr lang="en-US" dirty="0" smtClean="0"/>
              <a:t>with Traditional TKR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 smtClean="0"/>
              <a:t>PATIENT-SPECIFIC KNEE IMPLANTS</a:t>
            </a:r>
            <a:endParaRPr lang="en-US" spc="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ts val="3000"/>
              </a:lnSpc>
              <a:spcAft>
                <a:spcPts val="0"/>
              </a:spcAft>
            </a:pPr>
            <a:r>
              <a:rPr lang="en-US" sz="2400" b="1" dirty="0" smtClean="0">
                <a:latin typeface="Arial"/>
                <a:cs typeface="Arial"/>
              </a:rPr>
              <a:t>1 in 5 </a:t>
            </a:r>
            <a:r>
              <a:rPr lang="en-US" sz="2400" dirty="0" smtClean="0">
                <a:latin typeface="Arial"/>
                <a:cs typeface="Arial"/>
              </a:rPr>
              <a:t>patients are </a:t>
            </a:r>
            <a:r>
              <a:rPr lang="en-US" sz="2400" b="1" dirty="0" smtClean="0">
                <a:latin typeface="Arial"/>
                <a:cs typeface="Arial"/>
              </a:rPr>
              <a:t>not satisfied </a:t>
            </a:r>
            <a:r>
              <a:rPr lang="en-US" sz="2400" dirty="0" smtClean="0">
                <a:latin typeface="Arial"/>
                <a:cs typeface="Arial"/>
              </a:rPr>
              <a:t>with the results of their total knee replacement.</a:t>
            </a:r>
            <a:r>
              <a:rPr lang="en-US" sz="2400" baseline="30000" dirty="0" smtClean="0">
                <a:latin typeface="Arial"/>
                <a:cs typeface="Arial"/>
              </a:rPr>
              <a:t>1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pPr marL="0" indent="0">
              <a:lnSpc>
                <a:spcPts val="3000"/>
              </a:lnSpc>
              <a:spcAft>
                <a:spcPts val="0"/>
              </a:spcAft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ts val="3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8F94C9"/>
                </a:solidFill>
                <a:latin typeface="Arial"/>
                <a:cs typeface="Arial"/>
              </a:rPr>
              <a:t>ConforMIS patient-specific implants are intended to address some of the leading causes of patient dissatisfaction.</a:t>
            </a:r>
            <a:endParaRPr lang="en-US" sz="2400" dirty="0">
              <a:solidFill>
                <a:srgbClr val="8F94C9"/>
              </a:solidFill>
              <a:latin typeface="Arial"/>
              <a:cs typeface="Arial"/>
            </a:endParaRPr>
          </a:p>
        </p:txBody>
      </p:sp>
      <p:pic>
        <p:nvPicPr>
          <p:cNvPr id="1027" name="Picture 3" descr="\\FS4.conformis.local\UsersR-Z\Timothy.MacDonald\My Pictures\1in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83" y="1912218"/>
            <a:ext cx="3441092" cy="41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8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Leading Causes of Dissatisfaction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</a:t>
            </a:r>
            <a:r>
              <a:rPr lang="en-US" spc="100" dirty="0" smtClean="0"/>
              <a:t>IMPLANTS</a:t>
            </a:r>
            <a:endParaRPr lang="en-US" spc="1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65667" y="1636427"/>
            <a:ext cx="5096802" cy="331716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rgbClr val="474746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8F94C9"/>
                </a:solidFill>
              </a:rPr>
              <a:t>Residual </a:t>
            </a:r>
            <a:r>
              <a:rPr lang="en-US" sz="2400" b="1" dirty="0" smtClean="0">
                <a:solidFill>
                  <a:srgbClr val="8F94C9"/>
                </a:solidFill>
              </a:rPr>
              <a:t>Pain </a:t>
            </a:r>
            <a:r>
              <a:rPr lang="en-US" sz="2400" dirty="0" smtClean="0">
                <a:solidFill>
                  <a:srgbClr val="777877"/>
                </a:solidFill>
              </a:rPr>
              <a:t>due to improper fit and rotation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lnSpc>
                <a:spcPts val="3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8F94C9"/>
                </a:solidFill>
              </a:rPr>
              <a:t>Functional Limitations </a:t>
            </a:r>
            <a:r>
              <a:rPr lang="en-US" sz="2400" dirty="0" smtClean="0">
                <a:solidFill>
                  <a:srgbClr val="777877"/>
                </a:solidFill>
              </a:rPr>
              <a:t>due to altered kinematics and instability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ts val="3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8F94C9"/>
                </a:solidFill>
              </a:rPr>
              <a:t>Early Implant </a:t>
            </a:r>
            <a:r>
              <a:rPr lang="en-US" sz="2400" b="1" dirty="0" smtClean="0">
                <a:solidFill>
                  <a:srgbClr val="8F94C9"/>
                </a:solidFill>
              </a:rPr>
              <a:t>Failure </a:t>
            </a:r>
            <a:r>
              <a:rPr lang="en-US" sz="2400" dirty="0" smtClean="0">
                <a:solidFill>
                  <a:srgbClr val="777877"/>
                </a:solidFill>
              </a:rPr>
              <a:t>due to poor alignment and polyethylene wear</a:t>
            </a:r>
            <a:endParaRPr lang="en-US" sz="2400" dirty="0">
              <a:solidFill>
                <a:srgbClr val="777877"/>
              </a:solidFill>
            </a:endParaRPr>
          </a:p>
        </p:txBody>
      </p:sp>
      <p:pic>
        <p:nvPicPr>
          <p:cNvPr id="6" name="Picture 5" descr="Traditional_TRK_la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15" y="1366693"/>
            <a:ext cx="2918488" cy="5161115"/>
          </a:xfrm>
          <a:prstGeom prst="rect">
            <a:avLst/>
          </a:prstGeom>
        </p:spPr>
      </p:pic>
      <p:sp>
        <p:nvSpPr>
          <p:cNvPr id="7" name="Block Arc 6"/>
          <p:cNvSpPr/>
          <p:nvPr/>
        </p:nvSpPr>
        <p:spPr>
          <a:xfrm rot="16200000">
            <a:off x="4477181" y="4995119"/>
            <a:ext cx="1408546" cy="1397503"/>
          </a:xfrm>
          <a:prstGeom prst="blockArc">
            <a:avLst>
              <a:gd name="adj1" fmla="val 10800000"/>
              <a:gd name="adj2" fmla="val 16093"/>
              <a:gd name="adj3" fmla="val 1166"/>
            </a:avLst>
          </a:prstGeom>
          <a:solidFill>
            <a:srgbClr val="8F94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320" y="5225932"/>
            <a:ext cx="1503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777877"/>
                </a:solidFill>
                <a:latin typeface="Arial"/>
                <a:cs typeface="Arial"/>
              </a:rPr>
              <a:t>Off-the-Shelf </a:t>
            </a:r>
          </a:p>
          <a:p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knee implants can have painful overhang or </a:t>
            </a:r>
            <a:r>
              <a:rPr lang="en-US" sz="1000" dirty="0" err="1" smtClean="0">
                <a:solidFill>
                  <a:srgbClr val="777877"/>
                </a:solidFill>
                <a:latin typeface="Arial"/>
                <a:cs typeface="Arial"/>
              </a:rPr>
              <a:t>underhang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 because they are not sized to fit each patient.</a:t>
            </a:r>
            <a:endParaRPr lang="en-US" sz="1000" dirty="0">
              <a:solidFill>
                <a:srgbClr val="7778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4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5" r="21151"/>
          <a:stretch/>
        </p:blipFill>
        <p:spPr>
          <a:xfrm>
            <a:off x="5465260" y="1823927"/>
            <a:ext cx="2834640" cy="4746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iTotal</a:t>
            </a:r>
            <a:r>
              <a:rPr lang="en-US" baseline="30000" dirty="0" smtClean="0"/>
              <a:t>®</a:t>
            </a:r>
            <a:r>
              <a:rPr lang="en-US" dirty="0" smtClean="0"/>
              <a:t> G2 Total Knee Replacement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IMPLANTS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3364" y="2280768"/>
            <a:ext cx="4294909" cy="3993909"/>
          </a:xfrm>
        </p:spPr>
        <p:txBody>
          <a:bodyPr/>
          <a:lstStyle/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/>
              <a:t>Designed for each individual based on your anatomy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/>
              <a:t>Customized fit </a:t>
            </a:r>
            <a:r>
              <a:rPr lang="en-US" sz="1600" dirty="0" smtClean="0"/>
              <a:t>and alignment avoids </a:t>
            </a:r>
            <a:r>
              <a:rPr lang="en-US" sz="1600" dirty="0"/>
              <a:t>sizing compromises common with traditional off-the-shelf implants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/>
              <a:t>Designed to follow the shape and contour of each patient’s </a:t>
            </a:r>
            <a:r>
              <a:rPr lang="en-US" sz="1600" dirty="0" smtClean="0"/>
              <a:t>knee to help restore natural kinematics</a:t>
            </a:r>
            <a:endParaRPr lang="en-US" sz="1600" dirty="0"/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Designed for optimal bone preservation</a:t>
            </a:r>
            <a:endParaRPr lang="en-US" sz="1600" dirty="0"/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/>
              <a:t>Cost is similar to standard total knee and covered by many major insurance companies</a:t>
            </a:r>
          </a:p>
          <a:p>
            <a:endParaRPr lang="en-US" sz="16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90833" y="1324439"/>
            <a:ext cx="5926839" cy="986961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8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400" dirty="0" smtClean="0">
                <a:solidFill>
                  <a:srgbClr val="8F94C9"/>
                </a:solidFill>
              </a:rPr>
              <a:t>Designed to address some of the leading causes of patient dissatisfaction</a:t>
            </a:r>
            <a:endParaRPr lang="en-US" sz="2400" dirty="0">
              <a:solidFill>
                <a:srgbClr val="8F94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0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Individualized Implant Fit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IMPLANTS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0200" y="1581807"/>
            <a:ext cx="3031067" cy="4872181"/>
          </a:xfrm>
        </p:spPr>
        <p:txBody>
          <a:bodyPr/>
          <a:lstStyle/>
          <a:p>
            <a:pPr marL="0" indent="0">
              <a:lnSpc>
                <a:spcPts val="2000"/>
              </a:lnSpc>
              <a:spcAft>
                <a:spcPts val="1200"/>
              </a:spcAft>
            </a:pPr>
            <a:r>
              <a:rPr lang="en-US" sz="1600" dirty="0" smtClean="0">
                <a:latin typeface="Arial"/>
                <a:cs typeface="Arial"/>
              </a:rPr>
              <a:t>ConforMIS implants fit precisely by using CT scan data to design an implant made for each patient’s own knee.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500" dirty="0" smtClean="0">
                <a:latin typeface="Arial"/>
                <a:cs typeface="Arial"/>
              </a:rPr>
              <a:t>Patient-specific design that virtually eliminates overhang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500" dirty="0" smtClean="0">
                <a:latin typeface="Arial"/>
                <a:cs typeface="Arial"/>
              </a:rPr>
              <a:t>Customized fit for every patient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71099" y="4853690"/>
            <a:ext cx="1928091" cy="842816"/>
          </a:xfrm>
          <a:prstGeom prst="roundRect">
            <a:avLst/>
          </a:prstGeom>
          <a:noFill/>
          <a:ln>
            <a:solidFill>
              <a:srgbClr val="77787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371099" y="4853690"/>
            <a:ext cx="1928091" cy="8428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600" b="1" dirty="0" smtClean="0">
                <a:solidFill>
                  <a:srgbClr val="474746"/>
                </a:solidFill>
                <a:latin typeface="Arial"/>
                <a:cs typeface="Arial"/>
              </a:rPr>
              <a:t>Off-the-Shelf TKR</a:t>
            </a:r>
            <a:endParaRPr lang="en-US" sz="1600" b="1" dirty="0">
              <a:solidFill>
                <a:srgbClr val="474746"/>
              </a:solidFill>
              <a:latin typeface="Arial"/>
              <a:cs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75097" y="4853690"/>
            <a:ext cx="2016568" cy="842817"/>
          </a:xfrm>
          <a:prstGeom prst="roundRect">
            <a:avLst/>
          </a:prstGeom>
          <a:noFill/>
          <a:ln>
            <a:solidFill>
              <a:srgbClr val="8F94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775097" y="4853691"/>
            <a:ext cx="2016568" cy="84281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200"/>
              </a:lnSpc>
            </a:pPr>
            <a:r>
              <a:rPr lang="en-US" sz="1600" b="1" dirty="0" err="1" smtClean="0">
                <a:solidFill>
                  <a:srgbClr val="8F94C9"/>
                </a:solidFill>
                <a:latin typeface="Arial"/>
                <a:cs typeface="Arial"/>
              </a:rPr>
              <a:t>iTotal</a:t>
            </a:r>
            <a:r>
              <a:rPr lang="en-US" sz="1600" b="1" dirty="0" smtClean="0">
                <a:solidFill>
                  <a:srgbClr val="8F94C9"/>
                </a:solidFill>
                <a:latin typeface="Arial"/>
                <a:cs typeface="Arial"/>
              </a:rPr>
              <a:t> G2 </a:t>
            </a:r>
          </a:p>
          <a:p>
            <a:pPr marL="0" indent="0" algn="ctr">
              <a:lnSpc>
                <a:spcPts val="1200"/>
              </a:lnSpc>
            </a:pPr>
            <a:r>
              <a:rPr lang="en-US" sz="1600" b="1" dirty="0" smtClean="0">
                <a:solidFill>
                  <a:srgbClr val="8F94C9"/>
                </a:solidFill>
                <a:latin typeface="Arial"/>
                <a:cs typeface="Arial"/>
              </a:rPr>
              <a:t>Patient-Specific </a:t>
            </a:r>
          </a:p>
          <a:p>
            <a:pPr marL="0" indent="0" algn="ctr">
              <a:lnSpc>
                <a:spcPts val="1200"/>
              </a:lnSpc>
            </a:pPr>
            <a:r>
              <a:rPr lang="en-US" sz="1600" b="1" dirty="0" smtClean="0">
                <a:solidFill>
                  <a:srgbClr val="8F94C9"/>
                </a:solidFill>
                <a:latin typeface="Arial"/>
                <a:cs typeface="Arial"/>
              </a:rPr>
              <a:t>Implant</a:t>
            </a:r>
            <a:endParaRPr lang="en-US" sz="1600" b="1" dirty="0">
              <a:solidFill>
                <a:srgbClr val="8F94C9"/>
              </a:solidFill>
              <a:latin typeface="Arial"/>
              <a:cs typeface="Arial"/>
            </a:endParaRPr>
          </a:p>
        </p:txBody>
      </p:sp>
      <p:pic>
        <p:nvPicPr>
          <p:cNvPr id="15" name="Picture 2" descr="\\FS4.conformis.local\UsersR-Z\Timothy.MacDonald\My Pictures\iTotal vs off-the-shelf x-r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7" y="4071926"/>
            <a:ext cx="2568833" cy="24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63" y="2065397"/>
            <a:ext cx="5229054" cy="26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5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S4.conformis.local\UsersR-Z\Timothy.MacDonald\My Pictures\Implant-J-Curves-Graphic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63580"/>
            <a:ext cx="3405311" cy="476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Individualized Implant Shape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IMPLANTS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ts val="2000"/>
              </a:lnSpc>
              <a:spcAft>
                <a:spcPts val="1200"/>
              </a:spcAft>
            </a:pPr>
            <a:r>
              <a:rPr lang="en-US" sz="1600" dirty="0" smtClean="0">
                <a:latin typeface="Arial"/>
                <a:cs typeface="Arial"/>
              </a:rPr>
              <a:t>ConforMIS implants match the shape and curvature of a patient’s natural knee. 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500" dirty="0" smtClean="0">
                <a:latin typeface="Arial"/>
                <a:cs typeface="Arial"/>
              </a:rPr>
              <a:t>The </a:t>
            </a:r>
            <a:r>
              <a:rPr lang="en-US" sz="1500" dirty="0" err="1">
                <a:latin typeface="Arial"/>
                <a:cs typeface="Arial"/>
              </a:rPr>
              <a:t>iTotal</a:t>
            </a:r>
            <a:r>
              <a:rPr lang="en-US" sz="1500" dirty="0">
                <a:latin typeface="Arial"/>
                <a:cs typeface="Arial"/>
              </a:rPr>
              <a:t> has been shown to more closely approximate a patient’s normal range of </a:t>
            </a:r>
            <a:r>
              <a:rPr lang="en-US" sz="1500" dirty="0" smtClean="0">
                <a:latin typeface="Arial"/>
                <a:cs typeface="Arial"/>
              </a:rPr>
              <a:t>motion</a:t>
            </a:r>
            <a:endParaRPr lang="en-US" sz="1500" dirty="0">
              <a:latin typeface="Arial"/>
              <a:cs typeface="Arial"/>
            </a:endParaRP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500" dirty="0" smtClean="0">
                <a:latin typeface="Arial"/>
                <a:cs typeface="Arial"/>
              </a:rPr>
              <a:t>Provides each patient with the potential for a more natural feeling knee</a:t>
            </a:r>
          </a:p>
        </p:txBody>
      </p:sp>
      <p:sp>
        <p:nvSpPr>
          <p:cNvPr id="11" name="Block Arc 10"/>
          <p:cNvSpPr/>
          <p:nvPr/>
        </p:nvSpPr>
        <p:spPr>
          <a:xfrm rot="16200000">
            <a:off x="4544918" y="3811408"/>
            <a:ext cx="1408546" cy="1397503"/>
          </a:xfrm>
          <a:prstGeom prst="blockArc">
            <a:avLst>
              <a:gd name="adj1" fmla="val 10800000"/>
              <a:gd name="adj2" fmla="val 16093"/>
              <a:gd name="adj3" fmla="val 1166"/>
            </a:avLst>
          </a:prstGeom>
          <a:solidFill>
            <a:srgbClr val="8F94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1986" y="4126891"/>
            <a:ext cx="162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777877"/>
                </a:solidFill>
                <a:latin typeface="Arial"/>
                <a:cs typeface="Arial"/>
              </a:rPr>
              <a:t>Patient-specific shape</a:t>
            </a:r>
          </a:p>
          <a:p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The </a:t>
            </a:r>
            <a:r>
              <a:rPr lang="en-US" sz="1000" dirty="0" err="1" smtClean="0">
                <a:solidFill>
                  <a:srgbClr val="777877"/>
                </a:solidFill>
                <a:latin typeface="Arial"/>
                <a:cs typeface="Arial"/>
              </a:rPr>
              <a:t>iTotal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 G2 maintains the natural curvature of the patient’s knee.</a:t>
            </a:r>
            <a:endParaRPr lang="en-US" sz="1000" dirty="0">
              <a:solidFill>
                <a:srgbClr val="77787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10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Patient Experiences with ConforMIS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</a:t>
            </a:r>
            <a:r>
              <a:rPr lang="en-US" spc="100" dirty="0" smtClean="0"/>
              <a:t>IMPLANTS</a:t>
            </a:r>
            <a:endParaRPr lang="en-US" spc="1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3036351" y="1404695"/>
            <a:ext cx="4887525" cy="2090057"/>
          </a:xfrm>
          <a:prstGeom prst="wedgeRoundRectCallout">
            <a:avLst>
              <a:gd name="adj1" fmla="val -64325"/>
              <a:gd name="adj2" fmla="val 25568"/>
              <a:gd name="adj3" fmla="val 16667"/>
            </a:avLst>
          </a:prstGeom>
          <a:gradFill>
            <a:gsLst>
              <a:gs pos="0">
                <a:srgbClr val="8F94C9"/>
              </a:gs>
              <a:gs pos="100000">
                <a:schemeClr val="tx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/>
              <a:t>“I </a:t>
            </a:r>
            <a:r>
              <a:rPr lang="en-US" sz="2000" i="1" dirty="0"/>
              <a:t>had one knee done with an off-the-shelf implant and it still hurts. I had the other knee done with ConforMIS and it’s a world of wonderful</a:t>
            </a:r>
            <a:r>
              <a:rPr lang="en-US" sz="2000" i="1" dirty="0" smtClean="0"/>
              <a:t>.”</a:t>
            </a:r>
          </a:p>
          <a:p>
            <a:pPr algn="r"/>
            <a:r>
              <a:rPr lang="en-US" i="1" dirty="0" smtClean="0"/>
              <a:t>- Alan Kiel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403741" y="4624251"/>
            <a:ext cx="4569547" cy="1318161"/>
          </a:xfrm>
          <a:prstGeom prst="wedgeRoundRectCallout">
            <a:avLst>
              <a:gd name="adj1" fmla="val 63108"/>
              <a:gd name="adj2" fmla="val -24887"/>
              <a:gd name="adj3" fmla="val 16667"/>
            </a:avLst>
          </a:prstGeom>
          <a:gradFill>
            <a:gsLst>
              <a:gs pos="0">
                <a:srgbClr val="8F94C9"/>
              </a:gs>
              <a:gs pos="100000">
                <a:schemeClr val="tx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/>
              <a:t>“ConforMIS </a:t>
            </a:r>
            <a:r>
              <a:rPr lang="en-US" sz="2000" i="1" dirty="0"/>
              <a:t>made a big, big difference in my life. Now I’m able to do things that I’d stopped being able to do</a:t>
            </a:r>
            <a:r>
              <a:rPr lang="en-US" sz="2000" i="1" dirty="0" smtClean="0"/>
              <a:t>.”</a:t>
            </a:r>
          </a:p>
          <a:p>
            <a:pPr algn="r"/>
            <a:r>
              <a:rPr lang="en-US" i="1" dirty="0" smtClean="0"/>
              <a:t>- John Lynch, DVM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1" y="1523447"/>
            <a:ext cx="1960603" cy="25602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61" y="3899857"/>
            <a:ext cx="1723680" cy="25603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12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97001"/>
            <a:ext cx="7800109" cy="2551544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dirty="0" smtClean="0">
                <a:solidFill>
                  <a:srgbClr val="F79646"/>
                </a:solidFill>
              </a:rPr>
              <a:t>ConforMIS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Personalized Partial Knee Implants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76273" y="4838395"/>
            <a:ext cx="3452092" cy="1752600"/>
          </a:xfrm>
        </p:spPr>
        <p:txBody>
          <a:bodyPr/>
          <a:lstStyle/>
          <a:p>
            <a:r>
              <a:rPr lang="en-US" dirty="0" smtClean="0"/>
              <a:t>PKR Trends</a:t>
            </a:r>
          </a:p>
          <a:p>
            <a:r>
              <a:rPr lang="en-US" dirty="0" smtClean="0"/>
              <a:t>Advantages &amp; Disadvantages</a:t>
            </a:r>
          </a:p>
          <a:p>
            <a:r>
              <a:rPr lang="en-US" dirty="0" err="1" smtClean="0"/>
              <a:t>iUni</a:t>
            </a:r>
            <a:r>
              <a:rPr lang="en-US" baseline="30000" dirty="0" smtClean="0"/>
              <a:t>®</a:t>
            </a:r>
            <a:r>
              <a:rPr lang="en-US" dirty="0" smtClean="0"/>
              <a:t> G2</a:t>
            </a:r>
          </a:p>
          <a:p>
            <a:r>
              <a:rPr lang="en-US" dirty="0" err="1" smtClean="0"/>
              <a:t>iDuo</a:t>
            </a:r>
            <a:r>
              <a:rPr lang="en-US" baseline="30000" dirty="0" smtClean="0"/>
              <a:t>®</a:t>
            </a:r>
            <a:r>
              <a:rPr lang="en-US" dirty="0" smtClean="0"/>
              <a:t> G2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8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12" y="2620159"/>
            <a:ext cx="3888654" cy="249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 Everyone Needs a Total Knee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KNEE IMPLANT </a:t>
            </a:r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90834" y="1324439"/>
            <a:ext cx="5527366" cy="986961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8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400" dirty="0" smtClean="0">
                <a:solidFill>
                  <a:srgbClr val="8F94C9"/>
                </a:solidFill>
              </a:rPr>
              <a:t>As patients get younger and more active, the interest in bone and tissue sparing partial knee replacement (PKR) has increased dramatically.</a:t>
            </a:r>
            <a:endParaRPr lang="en-US" sz="2400" dirty="0">
              <a:solidFill>
                <a:srgbClr val="8F94C9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90834" y="3218212"/>
            <a:ext cx="4377440" cy="2565051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rgbClr val="474746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More surgeons are recommending PKR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PKR is a less invasive option compared to traditional TKR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Higher patient satisfaction and better outcomes</a:t>
            </a:r>
          </a:p>
        </p:txBody>
      </p:sp>
    </p:spTree>
    <p:extLst>
      <p:ext uri="{BB962C8B-B14F-4D97-AF65-F5344CB8AC3E}">
        <p14:creationId xmlns:p14="http://schemas.microsoft.com/office/powerpoint/2010/main" val="283639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71"/>
          <a:stretch/>
        </p:blipFill>
        <p:spPr>
          <a:xfrm>
            <a:off x="4334255" y="1163484"/>
            <a:ext cx="4809744" cy="5694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Partial Knee Replacement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PARTIAL KNEE IMPLANT 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880" indent="-182880">
              <a:lnSpc>
                <a:spcPts val="2000"/>
              </a:lnSpc>
              <a:spcAft>
                <a:spcPts val="18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746"/>
                </a:solidFill>
              </a:rPr>
              <a:t>20</a:t>
            </a:r>
            <a:r>
              <a:rPr lang="en-US" sz="1600" dirty="0">
                <a:solidFill>
                  <a:srgbClr val="474746"/>
                </a:solidFill>
              </a:rPr>
              <a:t>-40% of all TKRs are performed on people who could have been </a:t>
            </a:r>
            <a:r>
              <a:rPr lang="en-US" sz="1600" dirty="0" smtClean="0">
                <a:solidFill>
                  <a:srgbClr val="474746"/>
                </a:solidFill>
              </a:rPr>
              <a:t>treated </a:t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with </a:t>
            </a:r>
            <a:r>
              <a:rPr lang="en-US" sz="1600" dirty="0">
                <a:solidFill>
                  <a:srgbClr val="474746"/>
                </a:solidFill>
              </a:rPr>
              <a:t>a partial knee replacement</a:t>
            </a:r>
          </a:p>
          <a:p>
            <a:pPr marL="182880" indent="-182880">
              <a:lnSpc>
                <a:spcPts val="20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746"/>
                </a:solidFill>
              </a:rPr>
              <a:t>Patients </a:t>
            </a:r>
            <a:r>
              <a:rPr lang="en-US" sz="1600" dirty="0">
                <a:solidFill>
                  <a:srgbClr val="474746"/>
                </a:solidFill>
              </a:rPr>
              <a:t>tend to prefer UKA to TKA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Preserves </a:t>
            </a:r>
            <a:r>
              <a:rPr lang="en-US" sz="1600" dirty="0">
                <a:solidFill>
                  <a:srgbClr val="474746"/>
                </a:solidFill>
              </a:rPr>
              <a:t>the ACL and PCL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Preserves </a:t>
            </a:r>
            <a:r>
              <a:rPr lang="en-US" sz="1600" dirty="0">
                <a:solidFill>
                  <a:srgbClr val="474746"/>
                </a:solidFill>
              </a:rPr>
              <a:t>more bone and cartilage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Less </a:t>
            </a:r>
            <a:r>
              <a:rPr lang="en-US" sz="1600" dirty="0">
                <a:solidFill>
                  <a:srgbClr val="474746"/>
                </a:solidFill>
              </a:rPr>
              <a:t>invasive surgery, less blood loss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Smaller </a:t>
            </a:r>
            <a:r>
              <a:rPr lang="en-US" sz="1600" dirty="0">
                <a:solidFill>
                  <a:srgbClr val="474746"/>
                </a:solidFill>
              </a:rPr>
              <a:t>incision</a:t>
            </a:r>
          </a:p>
          <a:p>
            <a:pPr marL="365760" indent="-182880">
              <a:lnSpc>
                <a:spcPts val="2000"/>
              </a:lnSpc>
              <a:spcAft>
                <a:spcPts val="1800"/>
              </a:spcAft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Faster </a:t>
            </a:r>
            <a:r>
              <a:rPr lang="en-US" sz="1600" dirty="0">
                <a:solidFill>
                  <a:srgbClr val="474746"/>
                </a:solidFill>
              </a:rPr>
              <a:t>recovery</a:t>
            </a:r>
          </a:p>
          <a:p>
            <a:pPr marL="182880" indent="-182880">
              <a:lnSpc>
                <a:spcPts val="20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746"/>
                </a:solidFill>
              </a:rPr>
              <a:t>Disadvantage </a:t>
            </a:r>
            <a:r>
              <a:rPr lang="en-US" sz="1600" dirty="0">
                <a:solidFill>
                  <a:srgbClr val="474746"/>
                </a:solidFill>
              </a:rPr>
              <a:t>of partial knee replacement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Has </a:t>
            </a:r>
            <a:r>
              <a:rPr lang="en-US" sz="1600" dirty="0">
                <a:solidFill>
                  <a:srgbClr val="474746"/>
                </a:solidFill>
              </a:rPr>
              <a:t>historically shown higher revision risk</a:t>
            </a:r>
          </a:p>
          <a:p>
            <a:pPr marL="365760" indent="-182880">
              <a:lnSpc>
                <a:spcPts val="2000"/>
              </a:lnSpc>
              <a:buFont typeface="Lucida Grande"/>
              <a:buChar char="–"/>
            </a:pPr>
            <a:r>
              <a:rPr lang="en-US" sz="1600" dirty="0" smtClean="0">
                <a:solidFill>
                  <a:srgbClr val="474746"/>
                </a:solidFill>
              </a:rPr>
              <a:t>Potential </a:t>
            </a:r>
            <a:r>
              <a:rPr lang="en-US" sz="1600" dirty="0">
                <a:solidFill>
                  <a:srgbClr val="474746"/>
                </a:solidFill>
              </a:rPr>
              <a:t>for continued disease progression to other </a:t>
            </a:r>
            <a:r>
              <a:rPr lang="en-US" sz="1600" dirty="0" smtClean="0">
                <a:solidFill>
                  <a:srgbClr val="474746"/>
                </a:solidFill>
              </a:rPr>
              <a:t>compartments</a:t>
            </a:r>
          </a:p>
        </p:txBody>
      </p:sp>
    </p:spTree>
    <p:extLst>
      <p:ext uri="{BB962C8B-B14F-4D97-AF65-F5344CB8AC3E}">
        <p14:creationId xmlns:p14="http://schemas.microsoft.com/office/powerpoint/2010/main" val="318624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Unicompartmental</a:t>
            </a:r>
            <a:r>
              <a:rPr lang="en-US" dirty="0"/>
              <a:t> Knee Replacement </a:t>
            </a:r>
            <a:r>
              <a:rPr lang="en-US" dirty="0" err="1"/>
              <a:t>iUni</a:t>
            </a:r>
            <a:r>
              <a:rPr lang="en-US" baseline="30000" dirty="0" smtClean="0"/>
              <a:t>®</a:t>
            </a:r>
            <a:r>
              <a:rPr lang="en-US" dirty="0" smtClean="0"/>
              <a:t> G2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KNEE IMPLANT </a:t>
            </a:r>
            <a:r>
              <a:rPr lang="en-US" dirty="0" smtClean="0"/>
              <a:t>OPTIONS</a:t>
            </a:r>
            <a:endParaRPr lang="en-US" dirty="0"/>
          </a:p>
        </p:txBody>
      </p:sp>
      <p:pic>
        <p:nvPicPr>
          <p:cNvPr id="5" name="Picture 12" descr="iUni_implants_merged3_4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26" y="1163485"/>
            <a:ext cx="2634999" cy="32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390834" y="1324439"/>
            <a:ext cx="5527366" cy="986961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8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400" dirty="0" smtClean="0">
                <a:solidFill>
                  <a:srgbClr val="8F94C9"/>
                </a:solidFill>
              </a:rPr>
              <a:t>The only patient-specific </a:t>
            </a:r>
            <a:r>
              <a:rPr lang="en-US" sz="2400" dirty="0" err="1" smtClean="0">
                <a:solidFill>
                  <a:srgbClr val="8F94C9"/>
                </a:solidFill>
              </a:rPr>
              <a:t>unicompartmental</a:t>
            </a:r>
            <a:r>
              <a:rPr lang="en-US" sz="2400" dirty="0" smtClean="0">
                <a:solidFill>
                  <a:srgbClr val="8F94C9"/>
                </a:solidFill>
              </a:rPr>
              <a:t> knee replacement</a:t>
            </a:r>
            <a:endParaRPr lang="en-US" sz="2400" dirty="0">
              <a:solidFill>
                <a:srgbClr val="8F94C9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90834" y="2272126"/>
            <a:ext cx="4377440" cy="3511138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rgbClr val="474746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Designed to treat medial or lateral </a:t>
            </a:r>
            <a:r>
              <a:rPr lang="en-US" sz="1600" dirty="0" err="1" smtClean="0"/>
              <a:t>tibiofemoral</a:t>
            </a:r>
            <a:r>
              <a:rPr lang="en-US" sz="1600" dirty="0" smtClean="0"/>
              <a:t> osteoarthritis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Provides a customized fit specific to your knee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Designed to mimic the natural shape of your knee to help retain more of your natural function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Allows for a less traumatic procedure and fewer bone cuts to preserve more of your natural knee for future treatment, if necessary</a:t>
            </a:r>
          </a:p>
        </p:txBody>
      </p:sp>
      <p:pic>
        <p:nvPicPr>
          <p:cNvPr id="5122" name="Picture 2" descr="U:\Marketing Communication\2. Product Images &amp; Graphics\iUni G2\iUni Packaging Photos\iUniG2BoxLe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39" y="4114800"/>
            <a:ext cx="31984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7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Understanding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Your Knee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Healthy Knee Anatomy</a:t>
            </a:r>
          </a:p>
          <a:p>
            <a:r>
              <a:rPr lang="en-US" dirty="0" smtClean="0"/>
              <a:t>Osteoarthritis the Disease</a:t>
            </a:r>
          </a:p>
          <a:p>
            <a:r>
              <a:rPr lang="en-US" dirty="0" smtClean="0"/>
              <a:t>Symptoms of Osteoarthritis </a:t>
            </a:r>
            <a:br>
              <a:rPr lang="en-US" dirty="0" smtClean="0"/>
            </a:br>
            <a:r>
              <a:rPr lang="en-US" dirty="0" smtClean="0"/>
              <a:t>of the Knee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Bicompartmental</a:t>
            </a:r>
            <a:r>
              <a:rPr lang="en-US" dirty="0"/>
              <a:t> Knee Replacement </a:t>
            </a:r>
            <a:r>
              <a:rPr lang="en-US" dirty="0" err="1"/>
              <a:t>iDuo</a:t>
            </a:r>
            <a:r>
              <a:rPr lang="en-US" baseline="30000" dirty="0" smtClean="0"/>
              <a:t>®</a:t>
            </a:r>
            <a:r>
              <a:rPr lang="en-US" dirty="0" smtClean="0"/>
              <a:t> G2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KNEE IMPLANT </a:t>
            </a:r>
            <a:r>
              <a:rPr lang="en-US" dirty="0" smtClean="0"/>
              <a:t>OPTIONS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43" y="1152485"/>
            <a:ext cx="2603355" cy="32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390834" y="1324439"/>
            <a:ext cx="5527366" cy="986961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588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400" dirty="0" smtClean="0">
                <a:solidFill>
                  <a:srgbClr val="8F94C9"/>
                </a:solidFill>
              </a:rPr>
              <a:t>A revolutionary alternative to traditional off-the-shelf TKR</a:t>
            </a:r>
            <a:endParaRPr lang="en-US" sz="2400" dirty="0">
              <a:solidFill>
                <a:srgbClr val="8F94C9"/>
              </a:solidFill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90834" y="2272126"/>
            <a:ext cx="4377440" cy="3511138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rgbClr val="474746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Designed to treat medial or lateral </a:t>
            </a:r>
            <a:r>
              <a:rPr lang="en-US" sz="1600" dirty="0" err="1" smtClean="0"/>
              <a:t>tibiofemoral</a:t>
            </a:r>
            <a:r>
              <a:rPr lang="en-US" sz="1600" dirty="0" smtClean="0"/>
              <a:t> with </a:t>
            </a:r>
            <a:r>
              <a:rPr lang="en-US" sz="1600" dirty="0" err="1" smtClean="0"/>
              <a:t>patellofemoral</a:t>
            </a:r>
            <a:r>
              <a:rPr lang="en-US" sz="1600" dirty="0" smtClean="0"/>
              <a:t> osteoarthritis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Combines proven TKR principles for </a:t>
            </a:r>
            <a:r>
              <a:rPr lang="en-US" sz="1600" dirty="0" err="1" smtClean="0"/>
              <a:t>patellofemoral</a:t>
            </a:r>
            <a:r>
              <a:rPr lang="en-US" sz="1600" dirty="0" smtClean="0"/>
              <a:t> treatment with the advantages of the ConforMIS partial knee system</a:t>
            </a:r>
          </a:p>
          <a:p>
            <a:pPr marL="182880" indent="-18288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SzPct val="150000"/>
              <a:buFont typeface="Arial"/>
              <a:buChar char="•"/>
            </a:pPr>
            <a:r>
              <a:rPr lang="en-US" sz="1600" dirty="0" smtClean="0"/>
              <a:t>Treats just the affected knee compartments with a precise, patient-specific implant that delivers unparalleled fit, preserves all ligaments and conserves far more bone than traditional TKR</a:t>
            </a:r>
          </a:p>
        </p:txBody>
      </p:sp>
      <p:pic>
        <p:nvPicPr>
          <p:cNvPr id="4098" name="Picture 2" descr="U:\Marketing Communication\2. Product Images &amp; Graphics\iDuo G2\iDuo Packaging Photos\iDuoG2BoxLe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48" y="4114800"/>
            <a:ext cx="3143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1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000"/>
              </a:lnSpc>
            </a:pPr>
            <a:r>
              <a:rPr lang="en-US" dirty="0" smtClean="0">
                <a:solidFill>
                  <a:srgbClr val="F79646"/>
                </a:solidFill>
              </a:rPr>
              <a:t>ConforMIS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Patient-Specific</a:t>
            </a:r>
            <a:br>
              <a:rPr lang="en-US" dirty="0" smtClean="0"/>
            </a:br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iFit</a:t>
            </a:r>
            <a:r>
              <a:rPr lang="en-US" baseline="30000" dirty="0"/>
              <a:t>®</a:t>
            </a:r>
            <a:r>
              <a:rPr lang="en-US" dirty="0"/>
              <a:t> Image-to-Implant™ Technology</a:t>
            </a:r>
          </a:p>
          <a:p>
            <a:r>
              <a:rPr lang="en-US" dirty="0" smtClean="0"/>
              <a:t>ConforMIS Process</a:t>
            </a:r>
          </a:p>
        </p:txBody>
      </p:sp>
    </p:spTree>
    <p:extLst>
      <p:ext uri="{BB962C8B-B14F-4D97-AF65-F5344CB8AC3E}">
        <p14:creationId xmlns:p14="http://schemas.microsoft.com/office/powerpoint/2010/main" val="244986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iFit</a:t>
            </a:r>
            <a:r>
              <a:rPr lang="en-US" baseline="30000" dirty="0" smtClean="0"/>
              <a:t>®</a:t>
            </a:r>
            <a:r>
              <a:rPr lang="en-US" dirty="0" smtClean="0"/>
              <a:t> Image-to-Implant™ Technology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CONFORMIS</a:t>
            </a:r>
          </a:p>
          <a:p>
            <a:r>
              <a:rPr lang="en-US" dirty="0" smtClean="0"/>
              <a:t>PATIENT-SPECIFIC</a:t>
            </a:r>
          </a:p>
          <a:p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867275" y="2108010"/>
            <a:ext cx="2646363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Advances in Imaging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6171"/>
          <a:stretch/>
        </p:blipFill>
        <p:spPr bwMode="auto">
          <a:xfrm>
            <a:off x="3678857" y="4360990"/>
            <a:ext cx="2376835" cy="2039810"/>
          </a:xfrm>
          <a:prstGeom prst="roundRect">
            <a:avLst>
              <a:gd name="adj" fmla="val 8781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210380" cy="2554314"/>
          </a:xfrm>
          <a:prstGeom prst="roundRect">
            <a:avLst>
              <a:gd name="adj" fmla="val 8380"/>
            </a:avLst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FS4.conformis.local\UsersR-Z\Timothy.MacDonald\My Pictures\Digital Bo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06" y="1447800"/>
            <a:ext cx="3089587" cy="2554314"/>
          </a:xfrm>
          <a:prstGeom prst="roundRect">
            <a:avLst>
              <a:gd name="adj" fmla="val 9043"/>
            </a:avLst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0470" y="6447233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5"/>
              </a:rPr>
              <a:t>iFit</a:t>
            </a:r>
            <a:r>
              <a:rPr lang="en-US" dirty="0" smtClean="0">
                <a:hlinkClick r:id="rId5"/>
              </a:rPr>
              <a:t>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9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apezoid 21"/>
          <p:cNvSpPr/>
          <p:nvPr/>
        </p:nvSpPr>
        <p:spPr>
          <a:xfrm rot="5400000">
            <a:off x="1512800" y="3161958"/>
            <a:ext cx="910907" cy="786461"/>
          </a:xfrm>
          <a:prstGeom prst="trapezoid">
            <a:avLst>
              <a:gd name="adj" fmla="val 46070"/>
            </a:avLst>
          </a:prstGeom>
          <a:gradFill>
            <a:gsLst>
              <a:gs pos="0">
                <a:srgbClr val="8F94C9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 rot="3600000">
            <a:off x="1307556" y="4293277"/>
            <a:ext cx="910907" cy="786461"/>
          </a:xfrm>
          <a:prstGeom prst="trapezoid">
            <a:avLst>
              <a:gd name="adj" fmla="val 46070"/>
            </a:avLst>
          </a:prstGeom>
          <a:gradFill>
            <a:gsLst>
              <a:gs pos="0">
                <a:srgbClr val="8F94C9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/>
          <p:cNvSpPr/>
          <p:nvPr/>
        </p:nvSpPr>
        <p:spPr>
          <a:xfrm rot="7200000">
            <a:off x="1249933" y="2040502"/>
            <a:ext cx="910907" cy="786461"/>
          </a:xfrm>
          <a:prstGeom prst="trapezoid">
            <a:avLst>
              <a:gd name="adj" fmla="val 46070"/>
            </a:avLst>
          </a:prstGeom>
          <a:gradFill>
            <a:gsLst>
              <a:gs pos="0">
                <a:srgbClr val="8F94C9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Personalization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100" dirty="0"/>
              <a:t>PATIENT-SPECIFIC KNEE IMPLANTS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80750" y="1443183"/>
            <a:ext cx="6180666" cy="5499484"/>
          </a:xfrm>
        </p:spPr>
        <p:txBody>
          <a:bodyPr numCol="1" spcCol="457200"/>
          <a:lstStyle/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>
                <a:solidFill>
                  <a:srgbClr val="8F94C9"/>
                </a:solidFill>
              </a:rPr>
              <a:t>STEP 1: </a:t>
            </a:r>
            <a:r>
              <a:rPr lang="en-US" sz="1600" b="1" dirty="0"/>
              <a:t>Scheduling a CT </a:t>
            </a:r>
            <a:r>
              <a:rPr lang="en-US" sz="1600" b="1" dirty="0" smtClean="0"/>
              <a:t>scan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lnSpc>
                <a:spcPts val="1400"/>
              </a:lnSpc>
              <a:spcAft>
                <a:spcPts val="1600"/>
              </a:spcAft>
            </a:pPr>
            <a:r>
              <a:rPr lang="en-US" sz="1200" dirty="0" smtClean="0"/>
              <a:t>Developing </a:t>
            </a:r>
            <a:r>
              <a:rPr lang="en-US" sz="1200" dirty="0"/>
              <a:t>your personalized implant begins </a:t>
            </a:r>
            <a:r>
              <a:rPr lang="en-US" sz="1200" dirty="0" smtClean="0"/>
              <a:t>with images </a:t>
            </a:r>
            <a:r>
              <a:rPr lang="en-US" sz="1200" dirty="0"/>
              <a:t>of your knee. Your doctor will give you </a:t>
            </a:r>
            <a:r>
              <a:rPr lang="en-US" sz="1200" dirty="0" smtClean="0"/>
              <a:t>a prescription </a:t>
            </a:r>
            <a:r>
              <a:rPr lang="en-US" sz="1200" dirty="0"/>
              <a:t>to have a diagnostic scan at a </a:t>
            </a:r>
            <a:r>
              <a:rPr lang="en-US" sz="1200" dirty="0" smtClean="0"/>
              <a:t>nearby imaging </a:t>
            </a:r>
            <a:r>
              <a:rPr lang="en-US" sz="1200" dirty="0"/>
              <a:t>center</a:t>
            </a:r>
            <a:r>
              <a:rPr lang="en-US" sz="1200" dirty="0" smtClean="0"/>
              <a:t>.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8F94C9"/>
                </a:solidFill>
              </a:rPr>
              <a:t>STEP </a:t>
            </a:r>
            <a:r>
              <a:rPr lang="en-US" sz="1600" b="1" dirty="0">
                <a:solidFill>
                  <a:srgbClr val="8F94C9"/>
                </a:solidFill>
              </a:rPr>
              <a:t>2: </a:t>
            </a:r>
            <a:r>
              <a:rPr lang="en-US" sz="1600" b="1" dirty="0"/>
              <a:t>Getting your knee </a:t>
            </a:r>
            <a:r>
              <a:rPr lang="en-US" sz="1600" b="1" dirty="0" smtClean="0"/>
              <a:t>scanned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/>
          </a:p>
          <a:p>
            <a:pPr marL="0" indent="0">
              <a:lnSpc>
                <a:spcPts val="1400"/>
              </a:lnSpc>
              <a:spcAft>
                <a:spcPts val="1600"/>
              </a:spcAft>
            </a:pPr>
            <a:r>
              <a:rPr lang="en-US" sz="1200" dirty="0"/>
              <a:t>The imaging center will take a CT scan of </a:t>
            </a:r>
            <a:r>
              <a:rPr lang="en-US" sz="1200" dirty="0" smtClean="0"/>
              <a:t>your leg </a:t>
            </a:r>
            <a:r>
              <a:rPr lang="en-US" sz="1200" dirty="0"/>
              <a:t>and send a diagnostic report to your </a:t>
            </a:r>
            <a:r>
              <a:rPr lang="en-US" sz="1200" dirty="0" smtClean="0"/>
              <a:t>surgeon for </a:t>
            </a:r>
            <a:r>
              <a:rPr lang="en-US" sz="1200" dirty="0"/>
              <a:t>evaluation</a:t>
            </a:r>
            <a:r>
              <a:rPr lang="en-US" sz="1200" dirty="0" smtClean="0"/>
              <a:t>.</a:t>
            </a:r>
          </a:p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8F94C9"/>
                </a:solidFill>
              </a:rPr>
              <a:t>STEP </a:t>
            </a:r>
            <a:r>
              <a:rPr lang="en-US" sz="1600" b="1" dirty="0">
                <a:solidFill>
                  <a:srgbClr val="8F94C9"/>
                </a:solidFill>
              </a:rPr>
              <a:t>3: </a:t>
            </a:r>
            <a:r>
              <a:rPr lang="en-US" sz="1600" b="1" dirty="0"/>
              <a:t>Recreating your </a:t>
            </a:r>
            <a:r>
              <a:rPr lang="en-US" sz="1600" b="1" dirty="0" smtClean="0"/>
              <a:t>knee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/>
          </a:p>
          <a:p>
            <a:pPr marL="0" indent="0">
              <a:lnSpc>
                <a:spcPts val="1400"/>
              </a:lnSpc>
              <a:spcAft>
                <a:spcPts val="1600"/>
              </a:spcAft>
            </a:pPr>
            <a:r>
              <a:rPr lang="en-US" sz="1200" dirty="0"/>
              <a:t>Using your CT scan, a computer generated 3-</a:t>
            </a:r>
            <a:r>
              <a:rPr lang="en-US" sz="1200" dirty="0" smtClean="0"/>
              <a:t>D virtual </a:t>
            </a:r>
            <a:r>
              <a:rPr lang="en-US" sz="1200" dirty="0"/>
              <a:t>model of your knee is developed and will </a:t>
            </a:r>
            <a:r>
              <a:rPr lang="en-US" sz="1200" dirty="0" smtClean="0"/>
              <a:t>be used </a:t>
            </a:r>
            <a:r>
              <a:rPr lang="en-US" sz="1200" dirty="0"/>
              <a:t>to individualize your implant for a </a:t>
            </a:r>
            <a:r>
              <a:rPr lang="en-US" sz="1200" dirty="0" smtClean="0"/>
              <a:t>personalized fit </a:t>
            </a:r>
            <a:r>
              <a:rPr lang="en-US" sz="1200" dirty="0"/>
              <a:t>and correct alignment</a:t>
            </a:r>
            <a:r>
              <a:rPr lang="en-US" sz="1200" dirty="0" smtClean="0"/>
              <a:t>.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8F94C9"/>
                </a:solidFill>
              </a:rPr>
              <a:t>STEP </a:t>
            </a:r>
            <a:r>
              <a:rPr lang="en-US" sz="1600" b="1" dirty="0">
                <a:solidFill>
                  <a:srgbClr val="8F94C9"/>
                </a:solidFill>
              </a:rPr>
              <a:t>4: </a:t>
            </a:r>
            <a:r>
              <a:rPr lang="en-US" sz="1600" b="1" dirty="0"/>
              <a:t>Personalizing the </a:t>
            </a:r>
            <a:r>
              <a:rPr lang="en-US" sz="1600" b="1" dirty="0" smtClean="0"/>
              <a:t>implant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/>
          </a:p>
          <a:p>
            <a:pPr marL="0" indent="0">
              <a:lnSpc>
                <a:spcPts val="1400"/>
              </a:lnSpc>
              <a:spcAft>
                <a:spcPts val="1600"/>
              </a:spcAft>
            </a:pPr>
            <a:r>
              <a:rPr lang="en-US" sz="1200" dirty="0"/>
              <a:t>Using a proprietary process, your implants </a:t>
            </a:r>
            <a:r>
              <a:rPr lang="en-US" sz="1200" dirty="0" smtClean="0"/>
              <a:t>are designed </a:t>
            </a:r>
            <a:r>
              <a:rPr lang="en-US" sz="1200" dirty="0"/>
              <a:t>and manufactured for delivery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smtClean="0"/>
              <a:t>in </a:t>
            </a:r>
            <a:r>
              <a:rPr lang="en-US" sz="1200" smtClean="0"/>
              <a:t>6 </a:t>
            </a:r>
            <a:r>
              <a:rPr lang="en-US" sz="1200" dirty="0"/>
              <a:t>weeks</a:t>
            </a:r>
            <a:r>
              <a:rPr lang="en-US" sz="1200" dirty="0" smtClean="0"/>
              <a:t>.</a:t>
            </a:r>
          </a:p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8F94C9"/>
                </a:solidFill>
              </a:rPr>
              <a:t>STEP </a:t>
            </a:r>
            <a:r>
              <a:rPr lang="en-US" sz="1600" b="1" dirty="0">
                <a:solidFill>
                  <a:srgbClr val="8F94C9"/>
                </a:solidFill>
              </a:rPr>
              <a:t>5: </a:t>
            </a:r>
            <a:r>
              <a:rPr lang="en-US" sz="1600" b="1" dirty="0"/>
              <a:t>Preparing for </a:t>
            </a:r>
            <a:r>
              <a:rPr lang="en-US" sz="1600" b="1" dirty="0" smtClean="0"/>
              <a:t>surgery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/>
          </a:p>
          <a:p>
            <a:pPr marL="0" indent="0">
              <a:lnSpc>
                <a:spcPts val="1400"/>
              </a:lnSpc>
              <a:spcAft>
                <a:spcPts val="1600"/>
              </a:spcAft>
            </a:pPr>
            <a:r>
              <a:rPr lang="en-US" sz="1200" dirty="0"/>
              <a:t>Your implant will be delivered to your surgeon </a:t>
            </a:r>
            <a:r>
              <a:rPr lang="en-US" sz="1200" dirty="0" smtClean="0"/>
              <a:t>for the </a:t>
            </a:r>
            <a:r>
              <a:rPr lang="en-US" sz="1200" dirty="0"/>
              <a:t>day of surgery. Speak to your surgeon </a:t>
            </a:r>
            <a:r>
              <a:rPr lang="en-US" sz="1200" dirty="0" smtClean="0"/>
              <a:t>about scheduling </a:t>
            </a:r>
            <a:r>
              <a:rPr lang="en-US" sz="1200" dirty="0"/>
              <a:t>your surgery and what to expect</a:t>
            </a:r>
            <a:r>
              <a:rPr lang="en-US" sz="1200" dirty="0" smtClean="0"/>
              <a:t>. </a:t>
            </a:r>
            <a:endParaRPr lang="en-US" sz="1200" b="1" dirty="0" smtClean="0">
              <a:solidFill>
                <a:srgbClr val="8F94C9"/>
              </a:solidFill>
            </a:endParaRPr>
          </a:p>
          <a:p>
            <a:pPr marL="0" indent="0">
              <a:lnSpc>
                <a:spcPts val="16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8F94C9"/>
                </a:solidFill>
              </a:rPr>
              <a:t>STEP </a:t>
            </a:r>
            <a:r>
              <a:rPr lang="en-US" sz="1600" b="1" dirty="0">
                <a:solidFill>
                  <a:srgbClr val="8F94C9"/>
                </a:solidFill>
              </a:rPr>
              <a:t>6: </a:t>
            </a:r>
            <a:r>
              <a:rPr lang="en-US" sz="1600" b="1" dirty="0"/>
              <a:t>Getting back on your </a:t>
            </a:r>
            <a:r>
              <a:rPr lang="en-US" sz="1600" b="1" dirty="0" smtClean="0"/>
              <a:t>feet</a:t>
            </a:r>
          </a:p>
          <a:p>
            <a:pPr>
              <a:lnSpc>
                <a:spcPts val="300"/>
              </a:lnSpc>
              <a:spcAft>
                <a:spcPts val="300"/>
              </a:spcAft>
            </a:pPr>
            <a:r>
              <a:rPr lang="en-US" dirty="0" smtClean="0">
                <a:solidFill>
                  <a:schemeClr val="tx1"/>
                </a:solidFill>
              </a:rPr>
              <a:t>___________________________________________________________________</a:t>
            </a:r>
            <a:endParaRPr lang="en-US" b="1" dirty="0"/>
          </a:p>
          <a:p>
            <a:pPr marL="0" indent="0">
              <a:lnSpc>
                <a:spcPts val="1400"/>
              </a:lnSpc>
              <a:spcAft>
                <a:spcPts val="1200"/>
              </a:spcAft>
            </a:pPr>
            <a:r>
              <a:rPr lang="en-US" sz="1200" dirty="0"/>
              <a:t>While every person’s experience is different</a:t>
            </a:r>
            <a:r>
              <a:rPr lang="en-US" sz="1200" dirty="0" smtClean="0"/>
              <a:t>, many </a:t>
            </a:r>
            <a:r>
              <a:rPr lang="en-US" sz="1200" dirty="0"/>
              <a:t>people return to their daily activities </a:t>
            </a:r>
            <a:r>
              <a:rPr lang="en-US" sz="1200" dirty="0" smtClean="0"/>
              <a:t>within 6 </a:t>
            </a:r>
            <a:r>
              <a:rPr lang="en-US" sz="1200" dirty="0"/>
              <a:t>weeks. More physical activities such as </a:t>
            </a:r>
            <a:r>
              <a:rPr lang="en-US" sz="1200" dirty="0" smtClean="0"/>
              <a:t>sports may </a:t>
            </a:r>
            <a:r>
              <a:rPr lang="en-US" sz="1200" dirty="0"/>
              <a:t>take up to 3 months. Consult your </a:t>
            </a:r>
            <a:r>
              <a:rPr lang="en-US" sz="1200" dirty="0" smtClean="0"/>
              <a:t>doctor or </a:t>
            </a:r>
            <a:r>
              <a:rPr lang="en-US" sz="1200" dirty="0"/>
              <a:t>physical therapist about your individual </a:t>
            </a:r>
            <a:r>
              <a:rPr lang="en-US" sz="1200" dirty="0" smtClean="0"/>
              <a:t>goals and </a:t>
            </a:r>
            <a:r>
              <a:rPr lang="en-US" sz="1200" dirty="0"/>
              <a:t>limitations</a:t>
            </a:r>
            <a:r>
              <a:rPr lang="en-US" dirty="0"/>
              <a:t>.</a:t>
            </a:r>
            <a:endParaRPr lang="en-US" dirty="0">
              <a:solidFill>
                <a:srgbClr val="474746"/>
              </a:solidFill>
              <a:latin typeface="Arial"/>
              <a:cs typeface="Arial"/>
            </a:endParaRPr>
          </a:p>
        </p:txBody>
      </p:sp>
      <p:pic>
        <p:nvPicPr>
          <p:cNvPr id="6" name="Picture 5" descr="CT_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3183"/>
            <a:ext cx="1226256" cy="1226256"/>
          </a:xfrm>
          <a:prstGeom prst="round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Arc 7"/>
          <p:cNvSpPr/>
          <p:nvPr/>
        </p:nvSpPr>
        <p:spPr>
          <a:xfrm rot="13500000">
            <a:off x="2213741" y="1370394"/>
            <a:ext cx="1039934" cy="103993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triangle" w="lg" len="lg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13500000">
            <a:off x="2213740" y="2225533"/>
            <a:ext cx="1039934" cy="103993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triangle" w="lg" len="lg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13500000">
            <a:off x="2213742" y="3080683"/>
            <a:ext cx="1039934" cy="103993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triangle" w="lg" len="lg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3500000">
            <a:off x="2213744" y="3927365"/>
            <a:ext cx="1039934" cy="103993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triangle" w="lg" len="lg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13500000">
            <a:off x="2213745" y="4806649"/>
            <a:ext cx="1039934" cy="1039934"/>
          </a:xfrm>
          <a:prstGeom prst="arc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triangle" w="lg" len="lg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9" y="2945327"/>
            <a:ext cx="1206043" cy="1226256"/>
          </a:xfrm>
          <a:prstGeom prst="round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5" y="4389050"/>
            <a:ext cx="1397002" cy="1237526"/>
          </a:xfrm>
          <a:prstGeom prst="round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7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000"/>
              </a:lnSpc>
            </a:pPr>
            <a:r>
              <a:rPr lang="en-US" dirty="0" smtClean="0"/>
              <a:t>My ConforMIS Experience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1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Joint Replacement:</a:t>
            </a:r>
            <a:br>
              <a:rPr lang="en-US" dirty="0" smtClean="0"/>
            </a:br>
            <a:r>
              <a:rPr lang="en-US" b="1" dirty="0" smtClean="0"/>
              <a:t>ConforMIS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1324438"/>
            <a:ext cx="8308667" cy="45357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SzPct val="200000"/>
            </a:pPr>
            <a:r>
              <a:rPr lang="en-US" sz="2600" dirty="0" smtClean="0">
                <a:solidFill>
                  <a:schemeClr val="accent6"/>
                </a:solidFill>
              </a:rPr>
              <a:t>My Experience</a:t>
            </a:r>
            <a:endParaRPr lang="en-US" sz="26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14924" y="2068739"/>
            <a:ext cx="3394075" cy="400004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Slide is a placeholder to insert your own x-rays and commentary on TKR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90833" y="1977572"/>
            <a:ext cx="4507738" cy="34471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300" kern="1200" baseline="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3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XXXXXX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yyyyyyyyyyy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yyyyyyyyyyy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XXXXXX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yyyyyyyyyyy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yyyyyyyyyyy</a:t>
            </a: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XXXXXX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yyyyyyyyyyy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yyyyyyyyyyy</a:t>
            </a:r>
          </a:p>
        </p:txBody>
      </p:sp>
    </p:spTree>
    <p:extLst>
      <p:ext uri="{BB962C8B-B14F-4D97-AF65-F5344CB8AC3E}">
        <p14:creationId xmlns:p14="http://schemas.microsoft.com/office/powerpoint/2010/main" val="79858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867275" y="2108010"/>
            <a:ext cx="2646363" cy="3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cs typeface="Arial" charset="0"/>
              </a:rPr>
              <a:t>Advances in Imaging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833" y="2594251"/>
            <a:ext cx="8314439" cy="1585204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474746"/>
                </a:solidFill>
              </a:rPr>
              <a:t>Thank You.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n-US" sz="3600" dirty="0" smtClean="0">
              <a:solidFill>
                <a:schemeClr val="accent6"/>
              </a:solidFill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accent6"/>
                </a:solidFill>
              </a:rPr>
              <a:t>Questions?</a:t>
            </a:r>
            <a:endParaRPr lang="en-US" sz="36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78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Healthy Knee Anatomy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</a:p>
          <a:p>
            <a:r>
              <a:rPr lang="en-US" dirty="0" smtClean="0"/>
              <a:t>YOUR KNEE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24000"/>
            <a:ext cx="4572000" cy="487218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474746"/>
                </a:solidFill>
              </a:rPr>
              <a:t>Your knee joint is formed by the intersection of the femur (thigh bone), the tibia (shin bone), and the patella (the knee cap). These bones form three “compartments” or sections.</a:t>
            </a:r>
          </a:p>
          <a:p>
            <a:pPr marL="274320" indent="-27432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srgbClr val="474746"/>
                </a:solidFill>
              </a:rPr>
              <a:t>Medial compartment</a:t>
            </a:r>
            <a:r>
              <a:rPr lang="en-US" sz="1600" dirty="0" smtClean="0">
                <a:solidFill>
                  <a:srgbClr val="474746"/>
                </a:solidFill>
              </a:rPr>
              <a:t> </a:t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(inner half of your knee)</a:t>
            </a:r>
            <a:endParaRPr lang="en-US" sz="1600" dirty="0">
              <a:solidFill>
                <a:srgbClr val="474746"/>
              </a:solidFill>
            </a:endParaRPr>
          </a:p>
          <a:p>
            <a:pPr marL="274320" indent="-27432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srgbClr val="474746"/>
                </a:solidFill>
              </a:rPr>
              <a:t>Lateral compartment 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(outer half of your knee</a:t>
            </a:r>
          </a:p>
          <a:p>
            <a:pPr marL="274320" indent="-274320">
              <a:lnSpc>
                <a:spcPts val="2000"/>
              </a:lnSpc>
              <a:spcAft>
                <a:spcPts val="1200"/>
              </a:spcAft>
              <a:buClr>
                <a:srgbClr val="8F94C9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srgbClr val="474746"/>
                </a:solidFill>
              </a:rPr>
              <a:t>Patella femoral compartment 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(behind the knee cap)</a:t>
            </a:r>
            <a:endParaRPr lang="en-US" sz="1600" dirty="0">
              <a:solidFill>
                <a:srgbClr val="474746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474746"/>
                </a:solidFill>
              </a:rPr>
              <a:t>In a normal functioning knee, each bone glides smoothly against the other on a layer of cartilage that covers the </a:t>
            </a:r>
            <a:r>
              <a:rPr lang="en-US" dirty="0" smtClean="0">
                <a:solidFill>
                  <a:srgbClr val="474746"/>
                </a:solidFill>
              </a:rPr>
              <a:t/>
            </a:r>
            <a:br>
              <a:rPr lang="en-US" dirty="0" smtClean="0">
                <a:solidFill>
                  <a:srgbClr val="474746"/>
                </a:solidFill>
              </a:rPr>
            </a:br>
            <a:r>
              <a:rPr lang="en-US" dirty="0" smtClean="0">
                <a:solidFill>
                  <a:srgbClr val="474746"/>
                </a:solidFill>
              </a:rPr>
              <a:t>ends </a:t>
            </a:r>
            <a:r>
              <a:rPr lang="en-US" dirty="0">
                <a:solidFill>
                  <a:srgbClr val="474746"/>
                </a:solidFill>
              </a:rPr>
              <a:t>of the bone. In a knee joint affected by osteoarthritis, </a:t>
            </a:r>
            <a:r>
              <a:rPr lang="en-US" dirty="0" smtClean="0">
                <a:solidFill>
                  <a:srgbClr val="474746"/>
                </a:solidFill>
              </a:rPr>
              <a:t/>
            </a:r>
            <a:br>
              <a:rPr lang="en-US" dirty="0" smtClean="0">
                <a:solidFill>
                  <a:srgbClr val="474746"/>
                </a:solidFill>
              </a:rPr>
            </a:br>
            <a:r>
              <a:rPr lang="en-US" dirty="0" smtClean="0">
                <a:solidFill>
                  <a:srgbClr val="474746"/>
                </a:solidFill>
              </a:rPr>
              <a:t>the </a:t>
            </a:r>
            <a:r>
              <a:rPr lang="en-US" dirty="0">
                <a:solidFill>
                  <a:srgbClr val="474746"/>
                </a:solidFill>
              </a:rPr>
              <a:t>smooth cartilage lining on the inside of the joint </a:t>
            </a:r>
            <a:r>
              <a:rPr lang="en-US" dirty="0" smtClean="0">
                <a:solidFill>
                  <a:srgbClr val="474746"/>
                </a:solidFill>
              </a:rPr>
              <a:t/>
            </a:r>
            <a:br>
              <a:rPr lang="en-US" dirty="0" smtClean="0">
                <a:solidFill>
                  <a:srgbClr val="474746"/>
                </a:solidFill>
              </a:rPr>
            </a:br>
            <a:r>
              <a:rPr lang="en-US" dirty="0" smtClean="0">
                <a:solidFill>
                  <a:srgbClr val="474746"/>
                </a:solidFill>
              </a:rPr>
              <a:t>has </a:t>
            </a:r>
            <a:r>
              <a:rPr lang="en-US" dirty="0">
                <a:solidFill>
                  <a:srgbClr val="474746"/>
                </a:solidFill>
              </a:rPr>
              <a:t>worn away. </a:t>
            </a:r>
            <a:r>
              <a:rPr lang="en-US" dirty="0" smtClean="0">
                <a:solidFill>
                  <a:srgbClr val="474746"/>
                </a:solidFill>
              </a:rPr>
              <a:t>Your </a:t>
            </a:r>
            <a:r>
              <a:rPr lang="en-US" dirty="0">
                <a:solidFill>
                  <a:srgbClr val="474746"/>
                </a:solidFill>
              </a:rPr>
              <a:t>surgeon can determine the </a:t>
            </a:r>
            <a:r>
              <a:rPr lang="en-US" dirty="0" smtClean="0">
                <a:solidFill>
                  <a:srgbClr val="474746"/>
                </a:solidFill>
              </a:rPr>
              <a:t/>
            </a:r>
            <a:br>
              <a:rPr lang="en-US" dirty="0" smtClean="0">
                <a:solidFill>
                  <a:srgbClr val="474746"/>
                </a:solidFill>
              </a:rPr>
            </a:br>
            <a:r>
              <a:rPr lang="en-US" dirty="0" smtClean="0">
                <a:solidFill>
                  <a:srgbClr val="474746"/>
                </a:solidFill>
              </a:rPr>
              <a:t>extent </a:t>
            </a:r>
            <a:r>
              <a:rPr lang="en-US" dirty="0">
                <a:solidFill>
                  <a:srgbClr val="474746"/>
                </a:solidFill>
              </a:rPr>
              <a:t>and severity of your OA</a:t>
            </a:r>
            <a:r>
              <a:rPr lang="en-US" dirty="0" smtClean="0">
                <a:solidFill>
                  <a:srgbClr val="474746"/>
                </a:solidFill>
              </a:rPr>
              <a:t>.</a:t>
            </a:r>
            <a:endParaRPr lang="en-US" dirty="0">
              <a:solidFill>
                <a:srgbClr val="47474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0" y="1501754"/>
            <a:ext cx="3505200" cy="5183746"/>
          </a:xfrm>
          <a:prstGeom prst="rect">
            <a:avLst/>
          </a:prstGeom>
        </p:spPr>
      </p:pic>
      <p:sp>
        <p:nvSpPr>
          <p:cNvPr id="7" name="Block Arc 6"/>
          <p:cNvSpPr/>
          <p:nvPr/>
        </p:nvSpPr>
        <p:spPr>
          <a:xfrm rot="16200000">
            <a:off x="4186843" y="5299363"/>
            <a:ext cx="1408546" cy="1408546"/>
          </a:xfrm>
          <a:prstGeom prst="blockArc">
            <a:avLst>
              <a:gd name="adj1" fmla="val 10800000"/>
              <a:gd name="adj2" fmla="val 16093"/>
              <a:gd name="adj3" fmla="val 116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8460" y="5595072"/>
            <a:ext cx="203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77877"/>
                </a:solidFill>
                <a:latin typeface="Arial"/>
                <a:cs typeface="Arial"/>
              </a:rPr>
              <a:t>Left Knee: </a:t>
            </a:r>
            <a:endParaRPr lang="en-US" sz="1000" b="1" dirty="0" smtClean="0">
              <a:solidFill>
                <a:srgbClr val="777877"/>
              </a:solidFill>
              <a:latin typeface="Arial"/>
              <a:cs typeface="Arial"/>
            </a:endParaRPr>
          </a:p>
          <a:p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Osteoarthritis </a:t>
            </a:r>
            <a:r>
              <a:rPr lang="en-US" sz="1000" dirty="0">
                <a:solidFill>
                  <a:srgbClr val="777877"/>
                </a:solidFill>
                <a:latin typeface="Arial"/>
                <a:cs typeface="Arial"/>
              </a:rPr>
              <a:t>can 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affect </a:t>
            </a:r>
            <a:r>
              <a:rPr lang="en-US" sz="1000" dirty="0">
                <a:solidFill>
                  <a:srgbClr val="777877"/>
                </a:solidFill>
                <a:latin typeface="Arial"/>
                <a:cs typeface="Arial"/>
              </a:rPr>
              <a:t>one, 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two or </a:t>
            </a:r>
            <a:r>
              <a:rPr lang="en-US" sz="1000" dirty="0">
                <a:solidFill>
                  <a:srgbClr val="777877"/>
                </a:solidFill>
                <a:latin typeface="Arial"/>
                <a:cs typeface="Arial"/>
              </a:rPr>
              <a:t>all 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three </a:t>
            </a:r>
            <a:r>
              <a:rPr lang="en-US" sz="1000" dirty="0">
                <a:solidFill>
                  <a:srgbClr val="777877"/>
                </a:solidFill>
                <a:latin typeface="Arial"/>
                <a:cs typeface="Arial"/>
              </a:rPr>
              <a:t>compartments </a:t>
            </a: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/>
            </a:r>
            <a:b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</a:br>
            <a:r>
              <a:rPr lang="en-US" sz="1000" dirty="0" smtClean="0">
                <a:solidFill>
                  <a:srgbClr val="777877"/>
                </a:solidFill>
                <a:latin typeface="Arial"/>
                <a:cs typeface="Arial"/>
              </a:rPr>
              <a:t>of </a:t>
            </a:r>
            <a:r>
              <a:rPr lang="en-US" sz="1000" dirty="0">
                <a:solidFill>
                  <a:srgbClr val="777877"/>
                </a:solidFill>
                <a:latin typeface="Arial"/>
                <a:cs typeface="Arial"/>
              </a:rPr>
              <a:t>the knee.</a:t>
            </a:r>
          </a:p>
        </p:txBody>
      </p:sp>
    </p:spTree>
    <p:extLst>
      <p:ext uri="{BB962C8B-B14F-4D97-AF65-F5344CB8AC3E}">
        <p14:creationId xmlns:p14="http://schemas.microsoft.com/office/powerpoint/2010/main" val="114633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nee_Osteoarthiriti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14576" r="10250" b="8931"/>
          <a:stretch/>
        </p:blipFill>
        <p:spPr>
          <a:xfrm>
            <a:off x="3932739" y="2084832"/>
            <a:ext cx="4864608" cy="477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Osteoarthritis </a:t>
            </a:r>
            <a:r>
              <a:rPr lang="en-US" dirty="0"/>
              <a:t>the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</a:p>
          <a:p>
            <a:r>
              <a:rPr lang="en-US" dirty="0" smtClean="0"/>
              <a:t>YOUR KNEE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24000"/>
            <a:ext cx="3163454" cy="4872181"/>
          </a:xfrm>
        </p:spPr>
        <p:txBody>
          <a:bodyPr/>
          <a:lstStyle/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sz="1600" dirty="0">
                <a:solidFill>
                  <a:srgbClr val="474746"/>
                </a:solidFill>
              </a:rPr>
              <a:t>Osteoarthritis (OA) is the most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common form of </a:t>
            </a:r>
            <a:r>
              <a:rPr lang="en-US" sz="1600" dirty="0">
                <a:solidFill>
                  <a:srgbClr val="474746"/>
                </a:solidFill>
              </a:rPr>
              <a:t>arthritis, affecting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tens </a:t>
            </a:r>
            <a:r>
              <a:rPr lang="en-US" sz="1600" dirty="0">
                <a:solidFill>
                  <a:srgbClr val="474746"/>
                </a:solidFill>
              </a:rPr>
              <a:t>of millions of </a:t>
            </a:r>
            <a:r>
              <a:rPr lang="en-US" sz="1600" dirty="0" smtClean="0">
                <a:solidFill>
                  <a:srgbClr val="474746"/>
                </a:solidFill>
              </a:rPr>
              <a:t>people worldwide</a:t>
            </a:r>
            <a:r>
              <a:rPr lang="en-US" sz="1600" dirty="0">
                <a:solidFill>
                  <a:srgbClr val="474746"/>
                </a:solidFill>
              </a:rPr>
              <a:t>. </a:t>
            </a:r>
            <a:endParaRPr lang="en-US" sz="1600" dirty="0" smtClean="0">
              <a:solidFill>
                <a:srgbClr val="474746"/>
              </a:solidFill>
            </a:endParaRPr>
          </a:p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rgbClr val="474746"/>
                </a:solidFill>
              </a:rPr>
              <a:t>It </a:t>
            </a:r>
            <a:r>
              <a:rPr lang="en-US" sz="1600" dirty="0">
                <a:solidFill>
                  <a:srgbClr val="474746"/>
                </a:solidFill>
              </a:rPr>
              <a:t>is a degenerative joint </a:t>
            </a:r>
            <a:r>
              <a:rPr lang="en-US" sz="1600" dirty="0" smtClean="0">
                <a:solidFill>
                  <a:srgbClr val="474746"/>
                </a:solidFill>
              </a:rPr>
              <a:t>disease characterized </a:t>
            </a:r>
            <a:r>
              <a:rPr lang="en-US" sz="1600" dirty="0">
                <a:solidFill>
                  <a:srgbClr val="474746"/>
                </a:solidFill>
              </a:rPr>
              <a:t>by the breakdown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and eventual loss </a:t>
            </a:r>
            <a:r>
              <a:rPr lang="en-US" sz="1600" dirty="0">
                <a:solidFill>
                  <a:srgbClr val="474746"/>
                </a:solidFill>
              </a:rPr>
              <a:t>of joint cartilage. </a:t>
            </a:r>
            <a:endParaRPr lang="en-US" sz="1600" dirty="0" smtClean="0">
              <a:solidFill>
                <a:srgbClr val="474746"/>
              </a:solidFill>
            </a:endParaRPr>
          </a:p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rgbClr val="474746"/>
                </a:solidFill>
              </a:rPr>
              <a:t>The </a:t>
            </a:r>
            <a:r>
              <a:rPr lang="en-US" sz="1600" dirty="0">
                <a:solidFill>
                  <a:srgbClr val="474746"/>
                </a:solidFill>
              </a:rPr>
              <a:t>breakdown </a:t>
            </a:r>
            <a:r>
              <a:rPr lang="en-US" sz="1600" dirty="0" smtClean="0">
                <a:solidFill>
                  <a:srgbClr val="474746"/>
                </a:solidFill>
              </a:rPr>
              <a:t>and wearing </a:t>
            </a:r>
            <a:r>
              <a:rPr lang="en-US" sz="1600" dirty="0">
                <a:solidFill>
                  <a:srgbClr val="474746"/>
                </a:solidFill>
              </a:rPr>
              <a:t>away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of </a:t>
            </a:r>
            <a:r>
              <a:rPr lang="en-US" sz="1600" dirty="0">
                <a:solidFill>
                  <a:srgbClr val="474746"/>
                </a:solidFill>
              </a:rPr>
              <a:t>cartilage causes the </a:t>
            </a:r>
            <a:r>
              <a:rPr lang="en-US" sz="1600" dirty="0" smtClean="0">
                <a:solidFill>
                  <a:srgbClr val="474746"/>
                </a:solidFill>
              </a:rPr>
              <a:t>bones to </a:t>
            </a:r>
            <a:r>
              <a:rPr lang="en-US" sz="1600" dirty="0">
                <a:solidFill>
                  <a:srgbClr val="474746"/>
                </a:solidFill>
              </a:rPr>
              <a:t>rub together resulting in extreme pain. </a:t>
            </a:r>
            <a:endParaRPr lang="en-US" sz="1600" dirty="0"/>
          </a:p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rgbClr val="474746"/>
                </a:solidFill>
              </a:rPr>
              <a:t>OA resulting </a:t>
            </a:r>
            <a:r>
              <a:rPr lang="en-US" sz="1600" dirty="0">
                <a:solidFill>
                  <a:srgbClr val="474746"/>
                </a:solidFill>
              </a:rPr>
              <a:t>from “wear and tear”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is the most common </a:t>
            </a:r>
            <a:r>
              <a:rPr lang="en-US" sz="1600" dirty="0">
                <a:solidFill>
                  <a:srgbClr val="474746"/>
                </a:solidFill>
              </a:rPr>
              <a:t>reason </a:t>
            </a:r>
            <a:r>
              <a:rPr lang="en-US" sz="1600" dirty="0" smtClean="0">
                <a:solidFill>
                  <a:srgbClr val="474746"/>
                </a:solidFill>
              </a:rPr>
              <a:t/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individuals </a:t>
            </a:r>
            <a:r>
              <a:rPr lang="en-US" sz="1600" dirty="0">
                <a:solidFill>
                  <a:srgbClr val="474746"/>
                </a:solidFill>
              </a:rPr>
              <a:t>need to </a:t>
            </a:r>
            <a:r>
              <a:rPr lang="en-US" sz="1600" dirty="0" smtClean="0">
                <a:solidFill>
                  <a:srgbClr val="474746"/>
                </a:solidFill>
              </a:rPr>
              <a:t>undergo </a:t>
            </a:r>
            <a:br>
              <a:rPr lang="en-US" sz="1600" dirty="0" smtClean="0">
                <a:solidFill>
                  <a:srgbClr val="474746"/>
                </a:solidFill>
              </a:rPr>
            </a:br>
            <a:r>
              <a:rPr lang="en-US" sz="1600" dirty="0" smtClean="0">
                <a:solidFill>
                  <a:srgbClr val="474746"/>
                </a:solidFill>
              </a:rPr>
              <a:t>knee </a:t>
            </a:r>
            <a:r>
              <a:rPr lang="en-US" sz="1600" dirty="0">
                <a:solidFill>
                  <a:srgbClr val="474746"/>
                </a:solidFill>
              </a:rPr>
              <a:t>replacement surgery.</a:t>
            </a:r>
          </a:p>
        </p:txBody>
      </p:sp>
    </p:spTree>
    <p:extLst>
      <p:ext uri="{BB962C8B-B14F-4D97-AF65-F5344CB8AC3E}">
        <p14:creationId xmlns:p14="http://schemas.microsoft.com/office/powerpoint/2010/main" val="23375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Symptoms of O</a:t>
            </a:r>
            <a:r>
              <a:rPr lang="en-US" dirty="0" smtClean="0"/>
              <a:t>steoarthritis</a:t>
            </a:r>
            <a:br>
              <a:rPr lang="en-US" dirty="0" smtClean="0"/>
            </a:br>
            <a:r>
              <a:rPr lang="en-US" dirty="0" smtClean="0"/>
              <a:t>of the </a:t>
            </a:r>
            <a:r>
              <a:rPr lang="en-US" dirty="0"/>
              <a:t>K</a:t>
            </a:r>
            <a:r>
              <a:rPr lang="en-US" dirty="0" smtClean="0"/>
              <a:t>nee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UNDERSTANDING</a:t>
            </a:r>
          </a:p>
          <a:p>
            <a:r>
              <a:rPr lang="en-US" dirty="0" smtClean="0"/>
              <a:t>YOUR KNEE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24000"/>
            <a:ext cx="3753196" cy="4872181"/>
          </a:xfrm>
        </p:spPr>
        <p:txBody>
          <a:bodyPr/>
          <a:lstStyle/>
          <a:p>
            <a:pPr marL="285750" indent="-28575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Knee </a:t>
            </a:r>
            <a:r>
              <a:rPr lang="en-US" sz="1800" dirty="0">
                <a:solidFill>
                  <a:srgbClr val="474746"/>
                </a:solidFill>
              </a:rPr>
              <a:t>pain associated with:</a:t>
            </a:r>
          </a:p>
          <a:p>
            <a:pPr marL="594360" indent="-285750">
              <a:lnSpc>
                <a:spcPts val="2400"/>
              </a:lnSpc>
              <a:spcAft>
                <a:spcPts val="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Standing </a:t>
            </a:r>
            <a:r>
              <a:rPr lang="en-US" sz="1800" dirty="0">
                <a:solidFill>
                  <a:srgbClr val="474746"/>
                </a:solidFill>
              </a:rPr>
              <a:t>or walking short </a:t>
            </a:r>
            <a:r>
              <a:rPr lang="en-US" sz="1800" dirty="0" smtClean="0">
                <a:solidFill>
                  <a:srgbClr val="474746"/>
                </a:solidFill>
              </a:rPr>
              <a:t>distances</a:t>
            </a:r>
          </a:p>
          <a:p>
            <a:pPr marL="594360" indent="-285750">
              <a:lnSpc>
                <a:spcPts val="2400"/>
              </a:lnSpc>
              <a:spcAft>
                <a:spcPts val="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Climbing </a:t>
            </a:r>
            <a:r>
              <a:rPr lang="en-US" sz="1800" dirty="0">
                <a:solidFill>
                  <a:srgbClr val="474746"/>
                </a:solidFill>
              </a:rPr>
              <a:t>up or down stairs</a:t>
            </a:r>
          </a:p>
          <a:p>
            <a:pPr marL="594360" indent="-285750">
              <a:lnSpc>
                <a:spcPts val="2400"/>
              </a:lnSpc>
              <a:spcAft>
                <a:spcPts val="120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Sitting </a:t>
            </a:r>
            <a:r>
              <a:rPr lang="en-US" sz="1800" dirty="0">
                <a:solidFill>
                  <a:srgbClr val="474746"/>
                </a:solidFill>
              </a:rPr>
              <a:t>in or standing up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out of chairs</a:t>
            </a:r>
            <a:endParaRPr lang="en-US" sz="1800" dirty="0">
              <a:solidFill>
                <a:srgbClr val="474746"/>
              </a:solidFill>
            </a:endParaRP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Initial </a:t>
            </a:r>
            <a:r>
              <a:rPr lang="en-US" sz="1800" dirty="0">
                <a:solidFill>
                  <a:srgbClr val="474746"/>
                </a:solidFill>
              </a:rPr>
              <a:t>pain and/or stiffness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with activities initiated </a:t>
            </a:r>
            <a:r>
              <a:rPr lang="en-US" sz="1800" dirty="0">
                <a:solidFill>
                  <a:srgbClr val="474746"/>
                </a:solidFill>
              </a:rPr>
              <a:t>from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a </a:t>
            </a:r>
            <a:r>
              <a:rPr lang="en-US" sz="1800" dirty="0">
                <a:solidFill>
                  <a:srgbClr val="474746"/>
                </a:solidFill>
              </a:rPr>
              <a:t>sitting </a:t>
            </a:r>
            <a:r>
              <a:rPr lang="en-US" sz="1800" dirty="0" smtClean="0">
                <a:solidFill>
                  <a:srgbClr val="474746"/>
                </a:solidFill>
              </a:rPr>
              <a:t>position</a:t>
            </a:r>
            <a:endParaRPr lang="en-US" sz="1800" dirty="0">
              <a:solidFill>
                <a:srgbClr val="474746"/>
              </a:solidFill>
            </a:endParaRP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Stiffness </a:t>
            </a:r>
            <a:r>
              <a:rPr lang="en-US" sz="1800" dirty="0">
                <a:solidFill>
                  <a:srgbClr val="474746"/>
                </a:solidFill>
              </a:rPr>
              <a:t>in the knee </a:t>
            </a:r>
            <a:r>
              <a:rPr lang="en-US" sz="1800" dirty="0" smtClean="0">
                <a:solidFill>
                  <a:srgbClr val="474746"/>
                </a:solidFill>
              </a:rPr>
              <a:t>after </a:t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getting </a:t>
            </a:r>
            <a:r>
              <a:rPr lang="en-US" sz="1800" dirty="0">
                <a:solidFill>
                  <a:srgbClr val="474746"/>
                </a:solidFill>
              </a:rPr>
              <a:t>out of bed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A </a:t>
            </a:r>
            <a:r>
              <a:rPr lang="en-US" sz="1800" dirty="0">
                <a:solidFill>
                  <a:srgbClr val="474746"/>
                </a:solidFill>
              </a:rPr>
              <a:t>crunching sensation </a:t>
            </a:r>
            <a:r>
              <a:rPr lang="en-US" sz="1800" dirty="0" smtClean="0">
                <a:solidFill>
                  <a:srgbClr val="474746"/>
                </a:solidFill>
              </a:rPr>
              <a:t/>
            </a:r>
            <a:br>
              <a:rPr lang="en-US" sz="1800" dirty="0" smtClean="0">
                <a:solidFill>
                  <a:srgbClr val="474746"/>
                </a:solidFill>
              </a:rPr>
            </a:br>
            <a:r>
              <a:rPr lang="en-US" sz="1800" dirty="0" smtClean="0">
                <a:solidFill>
                  <a:srgbClr val="474746"/>
                </a:solidFill>
              </a:rPr>
              <a:t>when the </a:t>
            </a:r>
            <a:r>
              <a:rPr lang="en-US" sz="1800" dirty="0">
                <a:solidFill>
                  <a:srgbClr val="474746"/>
                </a:solidFill>
              </a:rPr>
              <a:t>knee is used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10367"/>
            <a:ext cx="4826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6253"/>
            <a:ext cx="7800109" cy="2205181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dirty="0" smtClean="0">
                <a:solidFill>
                  <a:schemeClr val="accent6"/>
                </a:solidFill>
              </a:rPr>
              <a:t>Treatment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Medical Management</a:t>
            </a:r>
          </a:p>
          <a:p>
            <a:r>
              <a:rPr lang="en-US" dirty="0"/>
              <a:t>Knee Injections</a:t>
            </a:r>
          </a:p>
          <a:p>
            <a:r>
              <a:rPr lang="en-US" dirty="0"/>
              <a:t>Surgical Options</a:t>
            </a:r>
          </a:p>
          <a:p>
            <a:r>
              <a:rPr lang="en-US" dirty="0"/>
              <a:t>Joint Replacement</a:t>
            </a:r>
          </a:p>
        </p:txBody>
      </p:sp>
    </p:spTree>
    <p:extLst>
      <p:ext uri="{BB962C8B-B14F-4D97-AF65-F5344CB8AC3E}">
        <p14:creationId xmlns:p14="http://schemas.microsoft.com/office/powerpoint/2010/main" val="364164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Medical Management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24000"/>
            <a:ext cx="6079836" cy="4872181"/>
          </a:xfrm>
        </p:spPr>
        <p:txBody>
          <a:bodyPr/>
          <a:lstStyle/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Health and behavior </a:t>
            </a:r>
            <a:r>
              <a:rPr lang="en-US" sz="1800" dirty="0" smtClean="0">
                <a:solidFill>
                  <a:srgbClr val="474746"/>
                </a:solidFill>
              </a:rPr>
              <a:t>modification</a:t>
            </a:r>
            <a:endParaRPr lang="en-US" sz="1800" dirty="0">
              <a:solidFill>
                <a:srgbClr val="474746"/>
              </a:solidFill>
            </a:endParaRPr>
          </a:p>
          <a:p>
            <a:pPr marL="365760" indent="-182880">
              <a:lnSpc>
                <a:spcPts val="2400"/>
              </a:lnSpc>
              <a:spcAft>
                <a:spcPts val="0"/>
              </a:spcAft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Weight loss to help decrease stress on the joints</a:t>
            </a:r>
          </a:p>
          <a:p>
            <a:pPr marL="365760" indent="-182880">
              <a:lnSpc>
                <a:spcPts val="2400"/>
              </a:lnSpc>
              <a:spcAft>
                <a:spcPts val="0"/>
              </a:spcAft>
              <a:buFont typeface="Lucida Grande"/>
              <a:buChar char="–"/>
            </a:pPr>
            <a:r>
              <a:rPr lang="en-US" sz="1800" dirty="0" smtClean="0"/>
              <a:t>Exercise to help improve mobility</a:t>
            </a: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Physical therapy</a:t>
            </a:r>
          </a:p>
          <a:p>
            <a:pPr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Glucosamine drinks</a:t>
            </a:r>
          </a:p>
          <a:p>
            <a:pPr marL="365760" indent="-182880">
              <a:lnSpc>
                <a:spcPts val="2400"/>
              </a:lnSpc>
              <a:spcAft>
                <a:spcPts val="0"/>
              </a:spcAft>
              <a:buFont typeface="Lucida Grande"/>
              <a:buChar char="–"/>
            </a:pPr>
            <a:r>
              <a:rPr lang="en-US" sz="1800" dirty="0">
                <a:solidFill>
                  <a:srgbClr val="474746"/>
                </a:solidFill>
              </a:rPr>
              <a:t>Do they really work</a:t>
            </a:r>
            <a:r>
              <a:rPr lang="en-US" sz="1800" dirty="0" smtClean="0">
                <a:solidFill>
                  <a:srgbClr val="474746"/>
                </a:solidFill>
              </a:rPr>
              <a:t>?</a:t>
            </a:r>
          </a:p>
          <a:p>
            <a:pPr marL="182880" indent="-182880">
              <a:lnSpc>
                <a:spcPts val="2400"/>
              </a:lnSpc>
              <a:spcAft>
                <a:spcPts val="0"/>
              </a:spcAft>
            </a:pPr>
            <a:endParaRPr lang="en-US" sz="1800" dirty="0" smtClean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>
                <a:solidFill>
                  <a:srgbClr val="474746"/>
                </a:solidFill>
              </a:rPr>
              <a:t>Tylenol / </a:t>
            </a:r>
            <a:r>
              <a:rPr lang="en-US" sz="1800" dirty="0" smtClean="0">
                <a:solidFill>
                  <a:srgbClr val="474746"/>
                </a:solidFill>
              </a:rPr>
              <a:t>NSAIDs for pain management</a:t>
            </a: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endParaRPr lang="en-US" sz="1800" dirty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spcAft>
                <a:spcPts val="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Braces, canes </a:t>
            </a:r>
            <a:r>
              <a:rPr lang="en-US" sz="1800" dirty="0">
                <a:solidFill>
                  <a:srgbClr val="474746"/>
                </a:solidFill>
              </a:rPr>
              <a:t>and </a:t>
            </a:r>
            <a:r>
              <a:rPr lang="en-US" sz="1800" dirty="0" smtClean="0">
                <a:solidFill>
                  <a:srgbClr val="474746"/>
                </a:solidFill>
              </a:rPr>
              <a:t>other assistive devices</a:t>
            </a:r>
            <a:endParaRPr lang="en-US" sz="1800" dirty="0">
              <a:solidFill>
                <a:srgbClr val="474746"/>
              </a:solidFill>
            </a:endParaRPr>
          </a:p>
        </p:txBody>
      </p:sp>
      <p:pic>
        <p:nvPicPr>
          <p:cNvPr id="5" name="Picture 4" descr="MedicalManage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74" y="1088571"/>
            <a:ext cx="2561926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Knee Injections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</a:p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3364" y="1524000"/>
            <a:ext cx="5647122" cy="4872181"/>
          </a:xfrm>
        </p:spPr>
        <p:txBody>
          <a:bodyPr/>
          <a:lstStyle/>
          <a:p>
            <a:pPr marL="182880" indent="-182880">
              <a:lnSpc>
                <a:spcPts val="2400"/>
              </a:lnSpc>
              <a:spcAft>
                <a:spcPts val="1800"/>
              </a:spcAft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Corticosteroid (anti-inflammatory) injections for temporary pain relief</a:t>
            </a:r>
            <a:endParaRPr lang="en-US" sz="1800" dirty="0">
              <a:solidFill>
                <a:srgbClr val="474746"/>
              </a:solidFill>
            </a:endParaRPr>
          </a:p>
          <a:p>
            <a:pPr marL="182880" indent="-182880">
              <a:lnSpc>
                <a:spcPts val="2400"/>
              </a:lnSpc>
              <a:buClr>
                <a:schemeClr val="accent6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474746"/>
                </a:solidFill>
              </a:rPr>
              <a:t>Hyaluronic acid injections (</a:t>
            </a:r>
            <a:r>
              <a:rPr lang="en-US" sz="1800" dirty="0" err="1" smtClean="0">
                <a:solidFill>
                  <a:srgbClr val="474746"/>
                </a:solidFill>
              </a:rPr>
              <a:t>viscosupplementation</a:t>
            </a:r>
            <a:r>
              <a:rPr lang="en-US" sz="1800" dirty="0">
                <a:solidFill>
                  <a:srgbClr val="474746"/>
                </a:solidFill>
              </a:rPr>
              <a:t> – “WD 40</a:t>
            </a:r>
            <a:r>
              <a:rPr lang="en-US" sz="1800" dirty="0" smtClean="0">
                <a:solidFill>
                  <a:srgbClr val="474746"/>
                </a:solidFill>
              </a:rPr>
              <a:t>”)</a:t>
            </a:r>
            <a:endParaRPr lang="en-US" sz="1800" dirty="0">
              <a:solidFill>
                <a:srgbClr val="474746"/>
              </a:solidFill>
            </a:endParaRP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Approved</a:t>
            </a:r>
            <a:r>
              <a:rPr lang="en-US" sz="1800" dirty="0">
                <a:solidFill>
                  <a:srgbClr val="474746"/>
                </a:solidFill>
              </a:rPr>
              <a:t> for 6 Month Relief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Processed </a:t>
            </a:r>
            <a:r>
              <a:rPr lang="en-US" sz="1800" dirty="0">
                <a:solidFill>
                  <a:srgbClr val="474746"/>
                </a:solidFill>
              </a:rPr>
              <a:t>from Rooster Combs</a:t>
            </a:r>
          </a:p>
          <a:p>
            <a:pPr marL="365760" indent="-182880">
              <a:lnSpc>
                <a:spcPts val="2400"/>
              </a:lnSpc>
              <a:buFont typeface="Lucida Grande"/>
              <a:buChar char="–"/>
            </a:pPr>
            <a:r>
              <a:rPr lang="en-US" sz="1800" dirty="0" smtClean="0">
                <a:solidFill>
                  <a:srgbClr val="474746"/>
                </a:solidFill>
              </a:rPr>
              <a:t>Single </a:t>
            </a:r>
            <a:r>
              <a:rPr lang="en-US" sz="1800" dirty="0">
                <a:solidFill>
                  <a:srgbClr val="474746"/>
                </a:solidFill>
              </a:rPr>
              <a:t>injection or </a:t>
            </a:r>
            <a:r>
              <a:rPr lang="en-US" sz="1800" dirty="0" smtClean="0">
                <a:solidFill>
                  <a:srgbClr val="474746"/>
                </a:solidFill>
              </a:rPr>
              <a:t>multiple </a:t>
            </a:r>
            <a:r>
              <a:rPr lang="en-US" sz="1800" dirty="0">
                <a:solidFill>
                  <a:srgbClr val="474746"/>
                </a:solidFill>
              </a:rPr>
              <a:t>injection series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86" y="1163485"/>
            <a:ext cx="2561926" cy="5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3464</TotalTime>
  <Words>1225</Words>
  <Application>Microsoft Macintosh PowerPoint</Application>
  <PresentationFormat>On-screen Show (4:3)</PresentationFormat>
  <Paragraphs>280</Paragraphs>
  <Slides>36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Custom Design</vt:lpstr>
      <vt:lpstr>Default Theme</vt:lpstr>
      <vt:lpstr>1_Custom Design</vt:lpstr>
      <vt:lpstr>2_Custom Design</vt:lpstr>
      <vt:lpstr>3_Custom Design</vt:lpstr>
      <vt:lpstr>4_Custom Design</vt:lpstr>
      <vt:lpstr>5_Custom Design</vt:lpstr>
      <vt:lpstr>PowerPoint Presentation</vt:lpstr>
      <vt:lpstr>Disclaimer</vt:lpstr>
      <vt:lpstr>Understanding Your Knee</vt:lpstr>
      <vt:lpstr>Healthy Knee Anatomy</vt:lpstr>
      <vt:lpstr>Osteoarthritis the Disease</vt:lpstr>
      <vt:lpstr>Symptoms of Osteoarthritis of the Knee</vt:lpstr>
      <vt:lpstr>Treatment Options</vt:lpstr>
      <vt:lpstr>Medical Management</vt:lpstr>
      <vt:lpstr>Knee Injections</vt:lpstr>
      <vt:lpstr>Surgical Options</vt:lpstr>
      <vt:lpstr>Joint Replacement</vt:lpstr>
      <vt:lpstr>Joint Replacement</vt:lpstr>
      <vt:lpstr>Who is a Candidate for Joint Replacement?</vt:lpstr>
      <vt:lpstr>Joint Replacement: Total Knee Replacement</vt:lpstr>
      <vt:lpstr>Joint Replacement: Partial Knee Replacement</vt:lpstr>
      <vt:lpstr>Joint Replacement: Partial Knee Replacement</vt:lpstr>
      <vt:lpstr>Joint Replacement</vt:lpstr>
      <vt:lpstr>Joint Replacement</vt:lpstr>
      <vt:lpstr>ConforMIS Personalized Total Knee Implants</vt:lpstr>
      <vt:lpstr>Patients Have Reported  Dissatisfaction with Traditional TKR</vt:lpstr>
      <vt:lpstr>Leading Causes of Dissatisfaction</vt:lpstr>
      <vt:lpstr>iTotal® G2 Total Knee Replacement System</vt:lpstr>
      <vt:lpstr>Individualized Implant Fit</vt:lpstr>
      <vt:lpstr>Individualized Implant Shape</vt:lpstr>
      <vt:lpstr>Patient Experiences with ConforMIS</vt:lpstr>
      <vt:lpstr>ConforMIS Personalized Partial Knee Implants</vt:lpstr>
      <vt:lpstr>Not Everyone Needs a Total Knee</vt:lpstr>
      <vt:lpstr>Partial Knee Replacement</vt:lpstr>
      <vt:lpstr>Unicompartmental Knee Replacement iUni® G2</vt:lpstr>
      <vt:lpstr>Bicompartmental Knee Replacement iDuo® G2</vt:lpstr>
      <vt:lpstr>ConforMIS Patient-Specific Technologies</vt:lpstr>
      <vt:lpstr>iFit® Image-to-Implant™ Technology</vt:lpstr>
      <vt:lpstr>Personalization Process</vt:lpstr>
      <vt:lpstr>My ConforMIS Experience</vt:lpstr>
      <vt:lpstr>Joint Replacement: ConforMIS</vt:lpstr>
      <vt:lpstr>PowerPoint Presentation</vt:lpstr>
    </vt:vector>
  </TitlesOfParts>
  <Company>Conlega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Kenny Solov</dc:creator>
  <cp:lastModifiedBy>Conformis</cp:lastModifiedBy>
  <cp:revision>364</cp:revision>
  <cp:lastPrinted>2013-08-09T20:13:27Z</cp:lastPrinted>
  <dcterms:created xsi:type="dcterms:W3CDTF">2013-07-11T16:32:32Z</dcterms:created>
  <dcterms:modified xsi:type="dcterms:W3CDTF">2016-06-06T18:45:38Z</dcterms:modified>
</cp:coreProperties>
</file>